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handoutMasterIdLst>
    <p:handoutMasterId r:id="rId12"/>
  </p:handoutMasterIdLst>
  <p:sldIdLst>
    <p:sldId id="271" r:id="rId2"/>
    <p:sldId id="262" r:id="rId3"/>
    <p:sldId id="263" r:id="rId4"/>
    <p:sldId id="272" r:id="rId5"/>
    <p:sldId id="267" r:id="rId6"/>
    <p:sldId id="268" r:id="rId7"/>
    <p:sldId id="258" r:id="rId8"/>
    <p:sldId id="269" r:id="rId9"/>
    <p:sldId id="270" r:id="rId10"/>
  </p:sldIdLst>
  <p:sldSz cx="12192000" cy="6858000"/>
  <p:notesSz cx="6858000" cy="9144000"/>
  <p:embeddedFontLst>
    <p:embeddedFont>
      <p:font typeface="Calibri Light" panose="020F0302020204030204" pitchFamily="34" charset="0"/>
      <p:regular r:id="rId13"/>
      <p:italic r:id="rId14"/>
    </p:embeddedFon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2" autoAdjust="0"/>
    <p:restoredTop sz="95226" autoAdjust="0"/>
  </p:normalViewPr>
  <p:slideViewPr>
    <p:cSldViewPr snapToGrid="0">
      <p:cViewPr varScale="1">
        <p:scale>
          <a:sx n="65" d="100"/>
          <a:sy n="65" d="100"/>
        </p:scale>
        <p:origin x="629"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632" y="-80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AD938-17B7-4702-9917-7C942551DF1B}" type="datetimeFigureOut">
              <a:rPr lang="en-GB" smtClean="0"/>
              <a:t>21/01/2019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2CFA32-A62E-481C-8E10-C6F9EB8F0D58}" type="slidenum">
              <a:rPr lang="en-GB" smtClean="0"/>
              <a:t>‹#›</a:t>
            </a:fld>
            <a:endParaRPr lang="en-GB"/>
          </a:p>
        </p:txBody>
      </p:sp>
    </p:spTree>
    <p:extLst>
      <p:ext uri="{BB962C8B-B14F-4D97-AF65-F5344CB8AC3E}">
        <p14:creationId xmlns:p14="http://schemas.microsoft.com/office/powerpoint/2010/main" val="1249358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B9ECBA-5865-4425-85FF-429001CDA6D0}" type="datetimeFigureOut">
              <a:rPr lang="en-GB" smtClean="0"/>
              <a:t>21/01/2019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FD31E-6B73-49A4-A6D1-9A5CBBC3A707}" type="slidenum">
              <a:rPr lang="en-GB" smtClean="0"/>
              <a:t>‹#›</a:t>
            </a:fld>
            <a:endParaRPr lang="en-GB"/>
          </a:p>
        </p:txBody>
      </p:sp>
    </p:spTree>
    <p:extLst>
      <p:ext uri="{BB962C8B-B14F-4D97-AF65-F5344CB8AC3E}">
        <p14:creationId xmlns:p14="http://schemas.microsoft.com/office/powerpoint/2010/main" val="354024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inkedin.com/in/kady-shaw-1368408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200" kern="1200" dirty="0" smtClean="0">
                <a:solidFill>
                  <a:schemeClr val="tx1"/>
                </a:solidFill>
                <a:effectLst/>
                <a:latin typeface="+mn-lt"/>
                <a:ea typeface="+mn-ea"/>
                <a:cs typeface="+mn-cs"/>
              </a:rPr>
              <a:t>Bonjour ! Je m’appelle Jim Shaw, et je vous présente mon fils, Roy Shaw, champion </a:t>
            </a:r>
            <a:r>
              <a:rPr lang="fr-CH" sz="1200" kern="1200" smtClean="0">
                <a:solidFill>
                  <a:schemeClr val="tx1"/>
                </a:solidFill>
                <a:effectLst/>
                <a:latin typeface="+mn-lt"/>
                <a:ea typeface="+mn-ea"/>
                <a:cs typeface="+mn-cs"/>
              </a:rPr>
              <a:t>de kart.</a:t>
            </a:r>
            <a:endParaRPr lang="fr-CH"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6136357-1331-43F6-8B91-D1759F6FC67A}" type="slidenum">
              <a:rPr lang="en-GB" altLang="en-US" smtClean="0"/>
              <a:pPr>
                <a:defRPr/>
              </a:pPr>
              <a:t>1</a:t>
            </a:fld>
            <a:endParaRPr lang="en-GB" altLang="en-US"/>
          </a:p>
        </p:txBody>
      </p:sp>
    </p:spTree>
    <p:extLst>
      <p:ext uri="{BB962C8B-B14F-4D97-AF65-F5344CB8AC3E}">
        <p14:creationId xmlns:p14="http://schemas.microsoft.com/office/powerpoint/2010/main" val="189056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fr-CH" sz="1200" kern="1200" dirty="0" smtClean="0">
                <a:solidFill>
                  <a:schemeClr val="tx1"/>
                </a:solidFill>
                <a:effectLst/>
                <a:latin typeface="+mn-lt"/>
                <a:ea typeface="+mn-ea"/>
                <a:cs typeface="+mn-cs"/>
              </a:rPr>
              <a:t>Roy avait commencé le karting à l'âge de 6 ans, et</a:t>
            </a:r>
            <a:r>
              <a:rPr lang="fr-CH" sz="1200" kern="1200" baseline="0" dirty="0" smtClean="0">
                <a:solidFill>
                  <a:schemeClr val="tx1"/>
                </a:solidFill>
                <a:effectLst/>
                <a:latin typeface="+mn-lt"/>
                <a:ea typeface="+mn-ea"/>
                <a:cs typeface="+mn-cs"/>
              </a:rPr>
              <a:t> a fait une belle progression. L’année passé en plus </a:t>
            </a:r>
            <a:r>
              <a:rPr lang="en-GB" dirty="0"/>
              <a:t>d’être</a:t>
            </a:r>
            <a:r>
              <a:rPr lang="fr-CH" sz="1200" kern="1200" baseline="0" dirty="0" smtClean="0">
                <a:solidFill>
                  <a:schemeClr val="tx1"/>
                </a:solidFill>
                <a:effectLst/>
                <a:latin typeface="+mn-lt"/>
                <a:ea typeface="+mn-ea"/>
                <a:cs typeface="+mn-cs"/>
              </a:rPr>
              <a:t> </a:t>
            </a:r>
            <a:r>
              <a:rPr lang="fr-CH" sz="1200" kern="1200" baseline="0" dirty="0" smtClean="0">
                <a:solidFill>
                  <a:schemeClr val="tx1"/>
                </a:solidFill>
                <a:effectLst/>
                <a:latin typeface="+mn-lt"/>
                <a:ea typeface="+mn-ea"/>
                <a:cs typeface="+mn-cs"/>
              </a:rPr>
              <a:t>sacré champion au niveau national de la </a:t>
            </a:r>
            <a:r>
              <a:rPr lang="fr-CH" sz="1200" kern="1200" baseline="0" dirty="0" err="1" smtClean="0">
                <a:solidFill>
                  <a:schemeClr val="tx1"/>
                </a:solidFill>
                <a:effectLst/>
                <a:latin typeface="+mn-lt"/>
                <a:ea typeface="+mn-ea"/>
                <a:cs typeface="+mn-cs"/>
              </a:rPr>
              <a:t>Trofeo</a:t>
            </a:r>
            <a:r>
              <a:rPr lang="fr-CH" sz="1200" kern="1200" baseline="0" dirty="0" smtClean="0">
                <a:solidFill>
                  <a:schemeClr val="tx1"/>
                </a:solidFill>
                <a:effectLst/>
                <a:latin typeface="+mn-lt"/>
                <a:ea typeface="+mn-ea"/>
                <a:cs typeface="+mn-cs"/>
              </a:rPr>
              <a:t> Vega et des résultats prometteurs du championnat suisse, il avait gagné la série </a:t>
            </a:r>
            <a:r>
              <a:rPr lang="fr-CH" sz="1200" kern="1200" baseline="0" dirty="0" err="1" smtClean="0">
                <a:solidFill>
                  <a:schemeClr val="tx1"/>
                </a:solidFill>
                <a:effectLst/>
                <a:latin typeface="+mn-lt"/>
                <a:ea typeface="+mn-ea"/>
                <a:cs typeface="+mn-cs"/>
              </a:rPr>
              <a:t>Kappelen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Trophy</a:t>
            </a:r>
            <a:r>
              <a:rPr lang="fr-CH" sz="1200" kern="1200" baseline="0" dirty="0" smtClean="0">
                <a:solidFill>
                  <a:schemeClr val="tx1"/>
                </a:solidFill>
                <a:effectLst/>
                <a:latin typeface="+mn-lt"/>
                <a:ea typeface="+mn-ea"/>
                <a:cs typeface="+mn-cs"/>
              </a:rPr>
              <a:t> et a fait de bons débuts au niveau européen.</a:t>
            </a:r>
            <a:endParaRPr lang="fr-CH"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6136357-1331-43F6-8B91-D1759F6FC67A}" type="slidenum">
              <a:rPr lang="en-GB" altLang="en-US" smtClean="0"/>
              <a:pPr>
                <a:defRPr/>
              </a:pPr>
              <a:t>2</a:t>
            </a:fld>
            <a:endParaRPr lang="en-GB" altLang="en-US"/>
          </a:p>
        </p:txBody>
      </p:sp>
    </p:spTree>
    <p:extLst>
      <p:ext uri="{BB962C8B-B14F-4D97-AF65-F5344CB8AC3E}">
        <p14:creationId xmlns:p14="http://schemas.microsoft.com/office/powerpoint/2010/main" val="1989045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200" kern="1200" dirty="0" smtClean="0">
                <a:solidFill>
                  <a:schemeClr val="tx1"/>
                </a:solidFill>
                <a:effectLst/>
                <a:latin typeface="+mn-lt"/>
                <a:ea typeface="+mn-ea"/>
                <a:cs typeface="+mn-cs"/>
              </a:rPr>
              <a:t>Roy a été bien soutenu à </a:t>
            </a:r>
            <a:r>
              <a:rPr lang="fr-CH" sz="1200" kern="1200" dirty="0" err="1" smtClean="0">
                <a:solidFill>
                  <a:schemeClr val="tx1"/>
                </a:solidFill>
                <a:effectLst/>
                <a:latin typeface="+mn-lt"/>
                <a:ea typeface="+mn-ea"/>
                <a:cs typeface="+mn-cs"/>
              </a:rPr>
              <a:t>Nendaz</a:t>
            </a:r>
            <a:r>
              <a:rPr lang="fr-CH" sz="1200" kern="1200" dirty="0" smtClean="0">
                <a:solidFill>
                  <a:schemeClr val="tx1"/>
                </a:solidFill>
                <a:effectLst/>
                <a:latin typeface="+mn-lt"/>
                <a:ea typeface="+mn-ea"/>
                <a:cs typeface="+mn-cs"/>
              </a:rPr>
              <a:t>, avec plusieurs articles de presse au Nouvelliste, l’Echo de</a:t>
            </a:r>
            <a:r>
              <a:rPr lang="fr-CH" sz="1200" kern="1200" baseline="0" dirty="0" smtClean="0">
                <a:solidFill>
                  <a:schemeClr val="tx1"/>
                </a:solidFill>
                <a:effectLst/>
                <a:latin typeface="+mn-lt"/>
                <a:ea typeface="+mn-ea"/>
                <a:cs typeface="+mn-cs"/>
              </a:rPr>
              <a:t> la </a:t>
            </a:r>
            <a:r>
              <a:rPr lang="fr-CH" sz="1200" kern="1200" baseline="0" dirty="0" err="1" smtClean="0">
                <a:solidFill>
                  <a:schemeClr val="tx1"/>
                </a:solidFill>
                <a:effectLst/>
                <a:latin typeface="+mn-lt"/>
                <a:ea typeface="+mn-ea"/>
                <a:cs typeface="+mn-cs"/>
              </a:rPr>
              <a:t>Printse</a:t>
            </a:r>
            <a:r>
              <a:rPr lang="fr-CH" sz="1200" kern="1200" baseline="0" dirty="0" smtClean="0">
                <a:solidFill>
                  <a:schemeClr val="tx1"/>
                </a:solidFill>
                <a:effectLst/>
                <a:latin typeface="+mn-lt"/>
                <a:ea typeface="+mn-ea"/>
                <a:cs typeface="+mn-cs"/>
              </a:rPr>
              <a:t>, et </a:t>
            </a:r>
            <a:r>
              <a:rPr lang="fr-CH" sz="1200" kern="1200" baseline="0" dirty="0" err="1" smtClean="0">
                <a:solidFill>
                  <a:schemeClr val="tx1"/>
                </a:solidFill>
                <a:effectLst/>
                <a:latin typeface="+mn-lt"/>
                <a:ea typeface="+mn-ea"/>
                <a:cs typeface="+mn-cs"/>
              </a:rPr>
              <a:t>Nendaz</a:t>
            </a:r>
            <a:r>
              <a:rPr lang="fr-CH" sz="1200" kern="1200" baseline="0" dirty="0" smtClean="0">
                <a:solidFill>
                  <a:schemeClr val="tx1"/>
                </a:solidFill>
                <a:effectLst/>
                <a:latin typeface="+mn-lt"/>
                <a:ea typeface="+mn-ea"/>
                <a:cs typeface="+mn-cs"/>
              </a:rPr>
              <a:t> Panorama. Ses camarades de classe avaient suivi ses exploits en direct de la finale mondiale au Mans en Octobre.</a:t>
            </a:r>
            <a:endParaRPr lang="fr-CH"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6136357-1331-43F6-8B91-D1759F6FC67A}" type="slidenum">
              <a:rPr lang="en-GB" altLang="en-US" smtClean="0"/>
              <a:pPr>
                <a:defRPr/>
              </a:pPr>
              <a:t>3</a:t>
            </a:fld>
            <a:endParaRPr lang="en-GB" altLang="en-US"/>
          </a:p>
        </p:txBody>
      </p:sp>
    </p:spTree>
    <p:extLst>
      <p:ext uri="{BB962C8B-B14F-4D97-AF65-F5344CB8AC3E}">
        <p14:creationId xmlns:p14="http://schemas.microsoft.com/office/powerpoint/2010/main" val="93238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200" kern="1200" dirty="0" smtClean="0">
                <a:solidFill>
                  <a:schemeClr val="tx1"/>
                </a:solidFill>
                <a:effectLst/>
                <a:latin typeface="+mn-lt"/>
                <a:ea typeface="+mn-ea"/>
                <a:cs typeface="+mn-cs"/>
              </a:rPr>
              <a:t>Roy a été</a:t>
            </a:r>
            <a:r>
              <a:rPr lang="fr-CH" sz="1200" kern="1200" baseline="0" dirty="0" smtClean="0">
                <a:solidFill>
                  <a:schemeClr val="tx1"/>
                </a:solidFill>
                <a:effectLst/>
                <a:latin typeface="+mn-lt"/>
                <a:ea typeface="+mn-ea"/>
                <a:cs typeface="+mn-cs"/>
              </a:rPr>
              <a:t> encouragé partout, y compris par Chase Carey, chef actuel de la F1, les champions Jacques Villeneuve, Damon Hill, Emerson </a:t>
            </a:r>
            <a:r>
              <a:rPr lang="fr-CH" sz="1200" kern="1200" baseline="0" dirty="0" err="1" smtClean="0">
                <a:solidFill>
                  <a:schemeClr val="tx1"/>
                </a:solidFill>
                <a:effectLst/>
                <a:latin typeface="+mn-lt"/>
                <a:ea typeface="+mn-ea"/>
                <a:cs typeface="+mn-cs"/>
              </a:rPr>
              <a:t>Fittipaldi</a:t>
            </a:r>
            <a:r>
              <a:rPr lang="fr-CH" sz="1200" kern="1200" baseline="0" dirty="0" smtClean="0">
                <a:solidFill>
                  <a:schemeClr val="tx1"/>
                </a:solidFill>
                <a:effectLst/>
                <a:latin typeface="+mn-lt"/>
                <a:ea typeface="+mn-ea"/>
                <a:cs typeface="+mn-cs"/>
              </a:rPr>
              <a:t>, Sir Jackie Stewart et Lewis Hamilton, et surtout par son coach, champion du monde </a:t>
            </a:r>
            <a:r>
              <a:rPr lang="fr-CH" sz="1200" kern="1200" baseline="0" dirty="0" smtClean="0">
                <a:solidFill>
                  <a:schemeClr val="tx1"/>
                </a:solidFill>
                <a:effectLst/>
                <a:latin typeface="+mn-lt"/>
                <a:ea typeface="+mn-ea"/>
                <a:cs typeface="+mn-cs"/>
              </a:rPr>
              <a:t>de karting </a:t>
            </a:r>
            <a:r>
              <a:rPr lang="fr-CH" sz="1200" kern="1200" baseline="0" dirty="0" smtClean="0">
                <a:solidFill>
                  <a:schemeClr val="tx1"/>
                </a:solidFill>
                <a:effectLst/>
                <a:latin typeface="+mn-lt"/>
                <a:ea typeface="+mn-ea"/>
                <a:cs typeface="+mn-cs"/>
              </a:rPr>
              <a:t>Terry Fullerton. Dans le film Senna, Ayrton dit que Terry était le co-équipier qu’il respectait le plus, et qu’il </a:t>
            </a:r>
            <a:r>
              <a:rPr lang="fr-CH" sz="1200" kern="1200" baseline="0" dirty="0" smtClean="0">
                <a:solidFill>
                  <a:schemeClr val="tx1"/>
                </a:solidFill>
                <a:effectLst/>
                <a:latin typeface="+mn-lt"/>
                <a:ea typeface="+mn-ea"/>
                <a:cs typeface="+mn-cs"/>
              </a:rPr>
              <a:t>n’avait </a:t>
            </a:r>
            <a:r>
              <a:rPr lang="fr-CH" sz="1200" kern="1200" baseline="0" dirty="0" smtClean="0">
                <a:solidFill>
                  <a:schemeClr val="tx1"/>
                </a:solidFill>
                <a:effectLst/>
                <a:latin typeface="+mn-lt"/>
                <a:ea typeface="+mn-ea"/>
                <a:cs typeface="+mn-cs"/>
              </a:rPr>
              <a:t>pas vaincu.</a:t>
            </a:r>
            <a:endParaRPr lang="fr-CH"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6136357-1331-43F6-8B91-D1759F6FC67A}" type="slidenum">
              <a:rPr lang="en-GB" altLang="en-US" smtClean="0"/>
              <a:pPr>
                <a:defRPr/>
              </a:pPr>
              <a:t>4</a:t>
            </a:fld>
            <a:endParaRPr lang="en-GB" altLang="en-US"/>
          </a:p>
        </p:txBody>
      </p:sp>
    </p:spTree>
    <p:extLst>
      <p:ext uri="{BB962C8B-B14F-4D97-AF65-F5344CB8AC3E}">
        <p14:creationId xmlns:p14="http://schemas.microsoft.com/office/powerpoint/2010/main" val="216824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85750" indent="-285750">
              <a:buFontTx/>
              <a:buChar char="-"/>
            </a:pPr>
            <a:r>
              <a:rPr lang="fr-FR" dirty="0"/>
              <a:t>Pour la saison 2019, au lieu de chercher du Sponsoring passif, nous avons eu</a:t>
            </a:r>
          </a:p>
          <a:p>
            <a:pPr marL="285750" indent="-285750">
              <a:buFontTx/>
              <a:buChar char="-"/>
            </a:pPr>
            <a:r>
              <a:rPr lang="fr-FR" dirty="0"/>
              <a:t>l’idée de proposer du Marketing actif. Chaque événement ou Roy va courir accueille 500-1'000 personnes, dont la plupart sont des parents bien nanti, et en tout cas </a:t>
            </a:r>
            <a:r>
              <a:rPr lang="fr-FR" dirty="0" smtClean="0"/>
              <a:t>ont les </a:t>
            </a:r>
            <a:r>
              <a:rPr lang="fr-FR" dirty="0"/>
              <a:t>moyens de financer les courses de karting de leurs fils ou filles. </a:t>
            </a:r>
          </a:p>
          <a:p>
            <a:pPr marL="285750" indent="-285750">
              <a:buFontTx/>
              <a:buChar char="-"/>
            </a:pPr>
            <a:r>
              <a:rPr lang="fr-FR" dirty="0" smtClean="0"/>
              <a:t>Ils </a:t>
            </a:r>
            <a:r>
              <a:rPr lang="fr-FR" dirty="0" smtClean="0"/>
              <a:t>sont ouverts à voyager et découvrir des nouveaux horizons, donc des clients bien ciblés auxquels de entreprendre des promotions. Le paddock nous donne la possibilité d'installer une tente (ou d'utiliser un coin d'une tente de l'équipe) pour accueillir les intéressés, ou de se</a:t>
            </a:r>
            <a:r>
              <a:rPr lang="fr-FR" baseline="0" dirty="0" smtClean="0"/>
              <a:t> situer gratuitement à l’entrée ou la sortie du parking, afin</a:t>
            </a:r>
            <a:r>
              <a:rPr lang="fr-FR" dirty="0" smtClean="0"/>
              <a:t> de distribuer les brochures et autres outils de promotion comme les produits ou les échantillons.</a:t>
            </a:r>
          </a:p>
        </p:txBody>
      </p:sp>
      <p:sp>
        <p:nvSpPr>
          <p:cNvPr id="4" name="Slide Number Placeholder 3"/>
          <p:cNvSpPr>
            <a:spLocks noGrp="1"/>
          </p:cNvSpPr>
          <p:nvPr>
            <p:ph type="sldNum" sz="quarter" idx="10"/>
          </p:nvPr>
        </p:nvSpPr>
        <p:spPr/>
        <p:txBody>
          <a:bodyPr/>
          <a:lstStyle/>
          <a:p>
            <a:pPr>
              <a:defRPr/>
            </a:pPr>
            <a:fld id="{A6136357-1331-43F6-8B91-D1759F6FC67A}" type="slidenum">
              <a:rPr lang="en-GB" altLang="en-US" smtClean="0"/>
              <a:pPr>
                <a:defRPr/>
              </a:pPr>
              <a:t>5</a:t>
            </a:fld>
            <a:endParaRPr lang="en-GB" altLang="en-US"/>
          </a:p>
        </p:txBody>
      </p:sp>
    </p:spTree>
    <p:extLst>
      <p:ext uri="{BB962C8B-B14F-4D97-AF65-F5344CB8AC3E}">
        <p14:creationId xmlns:p14="http://schemas.microsoft.com/office/powerpoint/2010/main" val="307662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200" kern="1200" dirty="0" smtClean="0">
                <a:solidFill>
                  <a:schemeClr val="tx1"/>
                </a:solidFill>
                <a:effectLst/>
                <a:latin typeface="+mn-lt"/>
                <a:ea typeface="+mn-ea"/>
                <a:cs typeface="+mn-cs"/>
              </a:rPr>
              <a:t>Roy veut contester</a:t>
            </a:r>
            <a:r>
              <a:rPr lang="fr-CH" sz="1200" kern="1200" baseline="0" dirty="0" smtClean="0">
                <a:solidFill>
                  <a:schemeClr val="tx1"/>
                </a:solidFill>
                <a:effectLst/>
                <a:latin typeface="+mn-lt"/>
                <a:ea typeface="+mn-ea"/>
                <a:cs typeface="+mn-cs"/>
              </a:rPr>
              <a:t> de nouveau</a:t>
            </a:r>
            <a:r>
              <a:rPr lang="fr-CH" sz="1200" kern="1200" dirty="0" smtClean="0">
                <a:solidFill>
                  <a:schemeClr val="tx1"/>
                </a:solidFill>
                <a:effectLst/>
                <a:latin typeface="+mn-lt"/>
                <a:ea typeface="+mn-ea"/>
                <a:cs typeface="+mn-cs"/>
              </a:rPr>
              <a:t> le championnat suisse, et en plus la</a:t>
            </a:r>
            <a:r>
              <a:rPr lang="fr-CH" sz="1200" kern="1200" baseline="0" dirty="0" smtClean="0">
                <a:solidFill>
                  <a:schemeClr val="tx1"/>
                </a:solidFill>
                <a:effectLst/>
                <a:latin typeface="+mn-lt"/>
                <a:ea typeface="+mn-ea"/>
                <a:cs typeface="+mn-cs"/>
              </a:rPr>
              <a:t> séries IAME Européenne. Pour le championnat suisse chaque weekend commence le vendredi, le séries européenne commence le jeudi, avec des voyages importante. A noter, les organisateurs suisses viennent de nous prévenir un changement de date pour que la première manche aura lieu le même weekend que la manche Belge IAME, donc on va probablement renoncer d’aller en Belgique.</a:t>
            </a:r>
            <a:endParaRPr lang="fr-CH"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6136357-1331-43F6-8B91-D1759F6FC67A}" type="slidenum">
              <a:rPr lang="en-GB" altLang="en-US" smtClean="0"/>
              <a:pPr>
                <a:defRPr/>
              </a:pPr>
              <a:t>6</a:t>
            </a:fld>
            <a:endParaRPr lang="en-GB" altLang="en-US"/>
          </a:p>
        </p:txBody>
      </p:sp>
    </p:spTree>
    <p:extLst>
      <p:ext uri="{BB962C8B-B14F-4D97-AF65-F5344CB8AC3E}">
        <p14:creationId xmlns:p14="http://schemas.microsoft.com/office/powerpoint/2010/main" val="69301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sz="1200" b="0" i="0" kern="1200" dirty="0" smtClean="0">
                <a:solidFill>
                  <a:schemeClr val="tx1"/>
                </a:solidFill>
                <a:effectLst/>
                <a:latin typeface="+mn-lt"/>
                <a:ea typeface="+mn-ea"/>
                <a:cs typeface="+mn-cs"/>
              </a:rPr>
              <a:t>L’équipe </a:t>
            </a:r>
            <a:r>
              <a:rPr lang="fr-FR" sz="1200" b="0" i="0" kern="1200" dirty="0" err="1" smtClean="0">
                <a:solidFill>
                  <a:schemeClr val="tx1"/>
                </a:solidFill>
                <a:effectLst/>
                <a:latin typeface="+mn-lt"/>
                <a:ea typeface="+mn-ea"/>
                <a:cs typeface="+mn-cs"/>
              </a:rPr>
              <a:t>KartBox</a:t>
            </a:r>
            <a:r>
              <a:rPr lang="fr-FR" sz="1200" b="0" i="0" kern="1200" baseline="0" dirty="0" smtClean="0">
                <a:solidFill>
                  <a:schemeClr val="tx1"/>
                </a:solidFill>
                <a:effectLst/>
                <a:latin typeface="+mn-lt"/>
                <a:ea typeface="+mn-ea"/>
                <a:cs typeface="+mn-cs"/>
              </a:rPr>
              <a:t> et leur chef Kurt Wenger sont Germanophone, le mécanicien de Roy, </a:t>
            </a:r>
            <a:r>
              <a:rPr lang="fr-FR" sz="1200" b="0" i="0" kern="1200" baseline="0" dirty="0" err="1" smtClean="0">
                <a:solidFill>
                  <a:schemeClr val="tx1"/>
                </a:solidFill>
                <a:effectLst/>
                <a:latin typeface="+mn-lt"/>
                <a:ea typeface="+mn-ea"/>
                <a:cs typeface="+mn-cs"/>
              </a:rPr>
              <a:t>Sebastien</a:t>
            </a:r>
            <a:r>
              <a:rPr lang="fr-FR" sz="1200" b="0" i="0" kern="1200" baseline="0" dirty="0" smtClean="0">
                <a:solidFill>
                  <a:schemeClr val="tx1"/>
                </a:solidFill>
                <a:effectLst/>
                <a:latin typeface="+mn-lt"/>
                <a:ea typeface="+mn-ea"/>
                <a:cs typeface="+mn-cs"/>
              </a:rPr>
              <a:t> </a:t>
            </a:r>
            <a:r>
              <a:rPr lang="fr-FR" sz="1200" b="0" i="0" kern="1200" baseline="0" dirty="0" err="1" smtClean="0">
                <a:solidFill>
                  <a:schemeClr val="tx1"/>
                </a:solidFill>
                <a:effectLst/>
                <a:latin typeface="+mn-lt"/>
                <a:ea typeface="+mn-ea"/>
                <a:cs typeface="+mn-cs"/>
              </a:rPr>
              <a:t>Boese</a:t>
            </a:r>
            <a:r>
              <a:rPr lang="fr-FR" sz="1200" b="0" i="0" kern="1200" baseline="0" dirty="0" smtClean="0">
                <a:solidFill>
                  <a:schemeClr val="tx1"/>
                </a:solidFill>
                <a:effectLst/>
                <a:latin typeface="+mn-lt"/>
                <a:ea typeface="+mn-ea"/>
                <a:cs typeface="+mn-cs"/>
              </a:rPr>
              <a:t> est allemand.</a:t>
            </a:r>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Roy s’exprime bien soit en anglais soit en français, quand </a:t>
            </a:r>
            <a:r>
              <a:rPr lang="fr-FR" sz="1200" b="0" i="0" kern="1200" dirty="0" err="1" smtClean="0">
                <a:solidFill>
                  <a:schemeClr val="tx1"/>
                </a:solidFill>
                <a:effectLst/>
                <a:latin typeface="+mn-lt"/>
                <a:ea typeface="+mn-ea"/>
                <a:cs typeface="+mn-cs"/>
              </a:rPr>
              <a:t>Jake</a:t>
            </a:r>
            <a:r>
              <a:rPr lang="fr-FR" sz="1200" b="0" i="0" kern="1200" dirty="0" smtClean="0">
                <a:solidFill>
                  <a:schemeClr val="tx1"/>
                </a:solidFill>
                <a:effectLst/>
                <a:latin typeface="+mn-lt"/>
                <a:ea typeface="+mn-ea"/>
                <a:cs typeface="+mn-cs"/>
              </a:rPr>
              <a:t> Sanson de </a:t>
            </a:r>
            <a:r>
              <a:rPr lang="fr-FR" sz="1200" b="0" i="0" kern="1200" dirty="0" err="1" smtClean="0">
                <a:solidFill>
                  <a:schemeClr val="tx1"/>
                </a:solidFill>
                <a:effectLst/>
                <a:latin typeface="+mn-lt"/>
                <a:ea typeface="+mn-ea"/>
                <a:cs typeface="+mn-cs"/>
              </a:rPr>
              <a:t>Telemundi</a:t>
            </a:r>
            <a:r>
              <a:rPr lang="fr-FR" sz="1200" b="0" i="0" kern="1200" dirty="0" smtClean="0">
                <a:solidFill>
                  <a:schemeClr val="tx1"/>
                </a:solidFill>
                <a:effectLst/>
                <a:latin typeface="+mn-lt"/>
                <a:ea typeface="+mn-ea"/>
                <a:cs typeface="+mn-cs"/>
              </a:rPr>
              <a:t> avait filmé cet interview il disait que c’était le meilleur de toute la série…</a:t>
            </a:r>
          </a:p>
          <a:p>
            <a:r>
              <a:rPr lang="fr-FR" sz="1200" b="0" i="0" kern="1200" dirty="0" smtClean="0">
                <a:solidFill>
                  <a:schemeClr val="tx1"/>
                </a:solidFill>
                <a:effectLst/>
                <a:latin typeface="+mn-lt"/>
                <a:ea typeface="+mn-ea"/>
                <a:cs typeface="+mn-cs"/>
                <a:hlinkClick r:id="rId3" tooltip="Kady Shaw on LinkedIn"/>
              </a:rPr>
              <a:t>Kady Shaw</a:t>
            </a:r>
            <a:r>
              <a:rPr lang="fr-FR" sz="1200" b="0" i="0" kern="1200" dirty="0" smtClean="0">
                <a:solidFill>
                  <a:schemeClr val="tx1"/>
                </a:solidFill>
                <a:effectLst/>
                <a:latin typeface="+mn-lt"/>
                <a:ea typeface="+mn-ea"/>
                <a:cs typeface="+mn-cs"/>
              </a:rPr>
              <a:t>, la mère de Roy, travaille comme Hôtesse sur appel pour Crédit Suisse depuis mars 2015; et avant à l'Abbaye de Saint-Maurice comme Agente d'accueil et d'exploitation. </a:t>
            </a:r>
          </a:p>
          <a:p>
            <a:r>
              <a:rPr lang="fr-FR" dirty="0" smtClean="0"/>
              <a:t>- </a:t>
            </a:r>
            <a:r>
              <a:rPr lang="fr-FR" sz="1200" b="0" i="0" kern="1200" dirty="0" smtClean="0">
                <a:solidFill>
                  <a:schemeClr val="tx1"/>
                </a:solidFill>
                <a:effectLst/>
                <a:latin typeface="+mn-lt"/>
                <a:ea typeface="+mn-ea"/>
                <a:cs typeface="+mn-cs"/>
              </a:rPr>
              <a:t>Kady est bien expérimentée de soutenir des projets marketing, la mise en place d‘événements, escorter des invités, la prise de congé des invités, y compris la distribution de « </a:t>
            </a:r>
            <a:r>
              <a:rPr lang="fr-FR" sz="1200" b="0" i="0" kern="1200" dirty="0" err="1" smtClean="0">
                <a:solidFill>
                  <a:schemeClr val="tx1"/>
                </a:solidFill>
                <a:effectLst/>
                <a:latin typeface="+mn-lt"/>
                <a:ea typeface="+mn-ea"/>
                <a:cs typeface="+mn-cs"/>
              </a:rPr>
              <a:t>Give-away</a:t>
            </a:r>
            <a:r>
              <a:rPr lang="fr-FR" sz="1200" b="0" i="0" kern="1200" dirty="0" smtClean="0">
                <a:solidFill>
                  <a:schemeClr val="tx1"/>
                </a:solidFill>
                <a:effectLst/>
                <a:latin typeface="+mn-lt"/>
                <a:ea typeface="+mn-ea"/>
                <a:cs typeface="+mn-cs"/>
              </a:rPr>
              <a:t> ». Elle a aussi travaillé pendant deux ans au bureau communale de </a:t>
            </a:r>
            <a:r>
              <a:rPr lang="fr-FR" sz="1200" b="0" i="0" kern="1200" dirty="0" err="1" smtClean="0">
                <a:solidFill>
                  <a:schemeClr val="tx1"/>
                </a:solidFill>
                <a:effectLst/>
                <a:latin typeface="+mn-lt"/>
                <a:ea typeface="+mn-ea"/>
                <a:cs typeface="+mn-cs"/>
              </a:rPr>
              <a:t>Nendaz</a:t>
            </a:r>
            <a:r>
              <a:rPr lang="fr-FR" sz="1200" b="0" i="0" kern="1200" dirty="0" smtClean="0">
                <a:solidFill>
                  <a:schemeClr val="tx1"/>
                </a:solidFill>
                <a:effectLst/>
                <a:latin typeface="+mn-lt"/>
                <a:ea typeface="+mn-ea"/>
                <a:cs typeface="+mn-cs"/>
              </a:rPr>
              <a:t> comme Réceptionniste et Assistante Administrative, donc connait bien les structures </a:t>
            </a:r>
            <a:r>
              <a:rPr lang="fr-FR" sz="1200" b="0" i="0" kern="1200" dirty="0" err="1" smtClean="0">
                <a:solidFill>
                  <a:schemeClr val="tx1"/>
                </a:solidFill>
                <a:effectLst/>
                <a:latin typeface="+mn-lt"/>
                <a:ea typeface="+mn-ea"/>
                <a:cs typeface="+mn-cs"/>
              </a:rPr>
              <a:t>Nendards</a:t>
            </a:r>
            <a:r>
              <a:rPr lang="fr-FR" sz="1200" b="0" i="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a:defRPr/>
            </a:pPr>
            <a:fld id="{A6136357-1331-43F6-8B91-D1759F6FC67A}" type="slidenum">
              <a:rPr lang="en-GB" altLang="en-US" smtClean="0"/>
              <a:pPr>
                <a:defRPr/>
              </a:pPr>
              <a:t>7</a:t>
            </a:fld>
            <a:endParaRPr lang="en-GB" altLang="en-US"/>
          </a:p>
        </p:txBody>
      </p:sp>
    </p:spTree>
    <p:extLst>
      <p:ext uri="{BB962C8B-B14F-4D97-AF65-F5344CB8AC3E}">
        <p14:creationId xmlns:p14="http://schemas.microsoft.com/office/powerpoint/2010/main" val="3670508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Pour la finale mondiale au Mans l’année passée, en collaboration avec </a:t>
            </a:r>
            <a:r>
              <a:rPr lang="fr-FR" dirty="0" err="1"/>
              <a:t>Nendaz</a:t>
            </a:r>
            <a:endParaRPr lang="fr-FR" dirty="0"/>
          </a:p>
          <a:p>
            <a:r>
              <a:rPr lang="fr-FR" dirty="0"/>
              <a:t>Tourisme nous avons essayé notre concept de Marketing.</a:t>
            </a:r>
            <a:endParaRPr lang="fr-FR" dirty="0" smtClean="0"/>
          </a:p>
          <a:p>
            <a:r>
              <a:rPr lang="fr-FR" dirty="0" smtClean="0"/>
              <a:t>- </a:t>
            </a:r>
            <a:r>
              <a:rPr lang="fr-FR" dirty="0" smtClean="0"/>
              <a:t>On avait choisi de se positionner gratuitement à la sortie piétonne du parking, le jour des courses finales (dimanche) :</a:t>
            </a:r>
          </a:p>
          <a:p>
            <a:r>
              <a:rPr lang="fr-FR" dirty="0" smtClean="0"/>
              <a:t>- La </a:t>
            </a:r>
            <a:r>
              <a:rPr lang="fr-FR" dirty="0" smtClean="0"/>
              <a:t>très grande majorité des gens était intéressée pour le ski ou les montagnes en été (&gt;90%), et le stock des brochures était très rapidement vidé</a:t>
            </a:r>
            <a:r>
              <a:rPr lang="fr-FR" dirty="0" smtClean="0"/>
              <a:t>.</a:t>
            </a:r>
          </a:p>
          <a:p>
            <a:r>
              <a:rPr lang="fr-FR" dirty="0"/>
              <a:t>Après cette réussite nous avons conclu un accord avec </a:t>
            </a:r>
            <a:r>
              <a:rPr lang="fr-FR" dirty="0" err="1"/>
              <a:t>Nendaz</a:t>
            </a:r>
            <a:r>
              <a:rPr lang="fr-FR" dirty="0"/>
              <a:t> Tourisme de les</a:t>
            </a:r>
          </a:p>
          <a:p>
            <a:r>
              <a:rPr lang="fr-FR" dirty="0"/>
              <a:t>représenter à tous les évènements en 2019.</a:t>
            </a:r>
            <a:endParaRPr lang="fr-FR" dirty="0" smtClean="0"/>
          </a:p>
        </p:txBody>
      </p:sp>
      <p:sp>
        <p:nvSpPr>
          <p:cNvPr id="4" name="Slide Number Placeholder 3"/>
          <p:cNvSpPr>
            <a:spLocks noGrp="1"/>
          </p:cNvSpPr>
          <p:nvPr>
            <p:ph type="sldNum" sz="quarter" idx="10"/>
          </p:nvPr>
        </p:nvSpPr>
        <p:spPr/>
        <p:txBody>
          <a:bodyPr/>
          <a:lstStyle/>
          <a:p>
            <a:pPr>
              <a:defRPr/>
            </a:pPr>
            <a:fld id="{A6136357-1331-43F6-8B91-D1759F6FC67A}" type="slidenum">
              <a:rPr lang="en-GB" altLang="en-US" smtClean="0"/>
              <a:pPr>
                <a:defRPr/>
              </a:pPr>
              <a:t>8</a:t>
            </a:fld>
            <a:endParaRPr lang="en-GB" altLang="en-US"/>
          </a:p>
        </p:txBody>
      </p:sp>
    </p:spTree>
    <p:extLst>
      <p:ext uri="{BB962C8B-B14F-4D97-AF65-F5344CB8AC3E}">
        <p14:creationId xmlns:p14="http://schemas.microsoft.com/office/powerpoint/2010/main" val="1820807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H" sz="1200" kern="1200" dirty="0" smtClean="0">
                <a:solidFill>
                  <a:schemeClr val="tx1"/>
                </a:solidFill>
                <a:effectLst/>
                <a:latin typeface="+mn-lt"/>
                <a:ea typeface="+mn-ea"/>
                <a:cs typeface="+mn-cs"/>
              </a:rPr>
              <a:t>Nous vous remercions d’avoir suivi notre présentation, et nous</a:t>
            </a:r>
            <a:r>
              <a:rPr lang="fr-CH" sz="1200" kern="1200" baseline="0" dirty="0" smtClean="0">
                <a:solidFill>
                  <a:schemeClr val="tx1"/>
                </a:solidFill>
                <a:effectLst/>
                <a:latin typeface="+mn-lt"/>
                <a:ea typeface="+mn-ea"/>
                <a:cs typeface="+mn-cs"/>
              </a:rPr>
              <a:t> espérons d’avoir suscité votre intérêt de collaborer avec nous.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H" sz="1200" kern="1200" baseline="0" dirty="0" smtClean="0">
                <a:solidFill>
                  <a:schemeClr val="tx1"/>
                </a:solidFill>
                <a:effectLst/>
                <a:latin typeface="+mn-lt"/>
                <a:ea typeface="+mn-ea"/>
                <a:cs typeface="+mn-cs"/>
              </a:rPr>
              <a:t>Évidemment je me tiens à disposition pour toute question supplémentaire, et nous attendons vivement de vous entendre ou lire soit par téléphone ou par mail. Vous pouvez maintenant faire le choix de montrer encore une fois les infos sur Roy, de passer à son site web, ou de terminer la présentation. Encore merci, et à bientôt.</a:t>
            </a:r>
            <a:endParaRPr lang="fr-CH"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6136357-1331-43F6-8B91-D1759F6FC67A}" type="slidenum">
              <a:rPr lang="en-GB" altLang="en-US" smtClean="0"/>
              <a:pPr>
                <a:defRPr/>
              </a:pPr>
              <a:t>9</a:t>
            </a:fld>
            <a:endParaRPr lang="en-GB" altLang="en-US" dirty="0"/>
          </a:p>
        </p:txBody>
      </p:sp>
    </p:spTree>
    <p:extLst>
      <p:ext uri="{BB962C8B-B14F-4D97-AF65-F5344CB8AC3E}">
        <p14:creationId xmlns:p14="http://schemas.microsoft.com/office/powerpoint/2010/main" val="1906267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2E6C261-8CB6-4247-9808-063897D701D2}" type="datetimeFigureOut">
              <a:rPr lang="en-GB" smtClean="0"/>
              <a:t>21/01/2019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3145075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E6C261-8CB6-4247-9808-063897D701D2}" type="datetimeFigureOut">
              <a:rPr lang="en-GB" smtClean="0"/>
              <a:t>21/01/2019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3326113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E6C261-8CB6-4247-9808-063897D701D2}" type="datetimeFigureOut">
              <a:rPr lang="en-GB" smtClean="0"/>
              <a:t>21/01/2019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403039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2E6C261-8CB6-4247-9808-063897D701D2}" type="datetimeFigureOut">
              <a:rPr lang="en-GB" smtClean="0"/>
              <a:t>21/01/2019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209422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2E6C261-8CB6-4247-9808-063897D701D2}" type="datetimeFigureOut">
              <a:rPr lang="en-GB" smtClean="0"/>
              <a:t>21/01/2019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12299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2E6C261-8CB6-4247-9808-063897D701D2}" type="datetimeFigureOut">
              <a:rPr lang="en-GB" smtClean="0"/>
              <a:t>21/01/2019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126047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2E6C261-8CB6-4247-9808-063897D701D2}" type="datetimeFigureOut">
              <a:rPr lang="en-GB" smtClean="0"/>
              <a:t>21/01/2019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368263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2E6C261-8CB6-4247-9808-063897D701D2}" type="datetimeFigureOut">
              <a:rPr lang="en-GB" smtClean="0"/>
              <a:t>21/01/2019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470308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E6C261-8CB6-4247-9808-063897D701D2}" type="datetimeFigureOut">
              <a:rPr lang="en-GB" smtClean="0"/>
              <a:t>21/01/2019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356514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E6C261-8CB6-4247-9808-063897D701D2}" type="datetimeFigureOut">
              <a:rPr lang="en-GB" smtClean="0"/>
              <a:t>21/01/2019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337828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2E6C261-8CB6-4247-9808-063897D701D2}" type="datetimeFigureOut">
              <a:rPr lang="en-GB" smtClean="0"/>
              <a:t>21/01/2019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534D60-F5BF-4385-9504-71DBA8D2131F}" type="slidenum">
              <a:rPr lang="en-GB" smtClean="0"/>
              <a:t>‹#›</a:t>
            </a:fld>
            <a:endParaRPr lang="en-GB"/>
          </a:p>
        </p:txBody>
      </p:sp>
    </p:spTree>
    <p:extLst>
      <p:ext uri="{BB962C8B-B14F-4D97-AF65-F5344CB8AC3E}">
        <p14:creationId xmlns:p14="http://schemas.microsoft.com/office/powerpoint/2010/main" val="3810561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6C261-8CB6-4247-9808-063897D701D2}" type="datetimeFigureOut">
              <a:rPr lang="en-GB" smtClean="0"/>
              <a:t>21/01/2019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34D60-F5BF-4385-9504-71DBA8D2131F}" type="slidenum">
              <a:rPr lang="en-GB" smtClean="0"/>
              <a:t>‹#›</a:t>
            </a:fld>
            <a:endParaRPr lang="en-GB"/>
          </a:p>
        </p:txBody>
      </p:sp>
    </p:spTree>
    <p:extLst>
      <p:ext uri="{BB962C8B-B14F-4D97-AF65-F5344CB8AC3E}">
        <p14:creationId xmlns:p14="http://schemas.microsoft.com/office/powerpoint/2010/main" val="4180405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media1.m4a"/><Relationship Id="rId7" Type="http://schemas.openxmlformats.org/officeDocument/2006/relationships/image" Target="../media/image1.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slide" Target="slide2.xml"/><Relationship Id="rId5" Type="http://schemas.openxmlformats.org/officeDocument/2006/relationships/notesSlide" Target="../notesSlides/notesSlide1.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slide" Target="slide5.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4.jpe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audio" Target="../media/media4.m4a"/><Relationship Id="rId7" Type="http://schemas.openxmlformats.org/officeDocument/2006/relationships/image" Target="../media/image6.jpeg"/><Relationship Id="rId12" Type="http://schemas.openxmlformats.org/officeDocument/2006/relationships/image" Target="../media/image11.JP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2.jpeg"/><Relationship Id="rId11" Type="http://schemas.openxmlformats.org/officeDocument/2006/relationships/image" Target="../media/image10.JPG"/><Relationship Id="rId5" Type="http://schemas.openxmlformats.org/officeDocument/2006/relationships/notesSlide" Target="../notesSlides/notesSlide4.xml"/><Relationship Id="rId10" Type="http://schemas.openxmlformats.org/officeDocument/2006/relationships/image" Target="../media/image9.JPG"/><Relationship Id="rId4" Type="http://schemas.openxmlformats.org/officeDocument/2006/relationships/slideLayout" Target="../slideLayouts/slideLayout2.xml"/><Relationship Id="rId9" Type="http://schemas.openxmlformats.org/officeDocument/2006/relationships/image" Target="../media/image8.JPG"/><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media5.m4a"/><Relationship Id="rId7" Type="http://schemas.openxmlformats.org/officeDocument/2006/relationships/image" Target="../media/image13.jpe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2.jpeg"/><Relationship Id="rId5" Type="http://schemas.openxmlformats.org/officeDocument/2006/relationships/notesSlide" Target="../notesSlides/notesSlide5.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6.m4a"/><Relationship Id="rId7" Type="http://schemas.openxmlformats.org/officeDocument/2006/relationships/image" Target="../media/image16.jpe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notesSlide" Target="../notesSlides/notesSlide6.xml"/><Relationship Id="rId10" Type="http://schemas.openxmlformats.org/officeDocument/2006/relationships/image" Target="../media/image18.jpeg"/><Relationship Id="rId4" Type="http://schemas.openxmlformats.org/officeDocument/2006/relationships/slideLayout" Target="../slideLayouts/slideLayout2.xml"/><Relationship Id="rId9" Type="http://schemas.openxmlformats.org/officeDocument/2006/relationships/hyperlink" Target="http://www.roy-shaw.ch/event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7.m4a"/><Relationship Id="rId7" Type="http://schemas.openxmlformats.org/officeDocument/2006/relationships/hyperlink" Target="https://www.linkedin.com/in/kady-shaw-1368408a/" TargetMode="External"/><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notesSlide" Target="../notesSlides/notesSlide7.xml"/><Relationship Id="rId10" Type="http://schemas.openxmlformats.org/officeDocument/2006/relationships/image" Target="../media/image21.jpeg"/><Relationship Id="rId4" Type="http://schemas.openxmlformats.org/officeDocument/2006/relationships/slideLayout" Target="../slideLayouts/slideLayout2.xml"/><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media8.m4a"/><Relationship Id="rId7" Type="http://schemas.openxmlformats.org/officeDocument/2006/relationships/image" Target="../media/image22.jpe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jpe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hyperlink" Target="mailto:Info@Roy-Shaw.com" TargetMode="External"/><Relationship Id="rId3" Type="http://schemas.openxmlformats.org/officeDocument/2006/relationships/audio" Target="../media/media9.m4a"/><Relationship Id="rId7" Type="http://schemas.openxmlformats.org/officeDocument/2006/relationships/hyperlink" Target="mailto:Jim.Shaw@Swissmail.com" TargetMode="External"/><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notesSlide" Target="../notesSlides/notesSlide9.xml"/><Relationship Id="rId10" Type="http://schemas.openxmlformats.org/officeDocument/2006/relationships/hyperlink" Target="http://www.roy-shaw.ch/marketing" TargetMode="External"/><Relationship Id="rId4" Type="http://schemas.openxmlformats.org/officeDocument/2006/relationships/slideLayout" Target="../slideLayouts/slideLayout2.xml"/><Relationship Id="rId9"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667000" y="6477000"/>
            <a:ext cx="6858000" cy="76200"/>
          </a:xfrm>
          <a:prstGeom prst="rect">
            <a:avLst/>
          </a:prstGeom>
          <a:solidFill>
            <a:srgbClr val="333399"/>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s-ES" altLang="en-US" sz="2400" dirty="0">
              <a:solidFill>
                <a:schemeClr val="folHlink"/>
              </a:solidFill>
            </a:endParaRPr>
          </a:p>
        </p:txBody>
      </p:sp>
      <p:sp>
        <p:nvSpPr>
          <p:cNvPr id="5123" name="Rectangle 3"/>
          <p:cNvSpPr>
            <a:spLocks noChangeArrowheads="1"/>
          </p:cNvSpPr>
          <p:nvPr/>
        </p:nvSpPr>
        <p:spPr bwMode="auto">
          <a:xfrm>
            <a:off x="3884555" y="38100"/>
            <a:ext cx="5628547" cy="943600"/>
          </a:xfrm>
          <a:prstGeom prst="rect">
            <a:avLst/>
          </a:prstGeom>
          <a:solidFill>
            <a:schemeClr val="accent1">
              <a:lumMod val="50000"/>
            </a:schemeClr>
          </a:solidFill>
          <a:ln>
            <a:noFill/>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de-CH" altLang="en-US" sz="3600" dirty="0">
                <a:solidFill>
                  <a:schemeClr val="bg1"/>
                </a:solidFill>
                <a:latin typeface="Barmeno Regular"/>
              </a:rPr>
              <a:t>Roy Shaw</a:t>
            </a:r>
            <a:endParaRPr lang="en-GB" altLang="en-US" sz="3600" dirty="0">
              <a:solidFill>
                <a:schemeClr val="accent2"/>
              </a:solidFill>
              <a:latin typeface="Barmeno Regular"/>
            </a:endParaRPr>
          </a:p>
        </p:txBody>
      </p:sp>
      <p:sp>
        <p:nvSpPr>
          <p:cNvPr id="5125" name="Rectangle 7"/>
          <p:cNvSpPr>
            <a:spLocks noChangeArrowheads="1"/>
          </p:cNvSpPr>
          <p:nvPr/>
        </p:nvSpPr>
        <p:spPr bwMode="auto">
          <a:xfrm flipH="1">
            <a:off x="2724150" y="0"/>
            <a:ext cx="57150" cy="6858000"/>
          </a:xfrm>
          <a:prstGeom prst="rect">
            <a:avLst/>
          </a:prstGeom>
          <a:solidFill>
            <a:srgbClr val="CC000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CH" altLang="en-US" sz="3600">
                <a:solidFill>
                  <a:srgbClr val="CC0000"/>
                </a:solidFill>
                <a:latin typeface="Barmeno Regular"/>
              </a:rPr>
              <a:t>    </a:t>
            </a:r>
            <a:endParaRPr lang="en-GB" altLang="en-US" sz="3600" dirty="0">
              <a:solidFill>
                <a:schemeClr val="accent2"/>
              </a:solidFill>
              <a:latin typeface="Barmeno Regular"/>
            </a:endParaRPr>
          </a:p>
        </p:txBody>
      </p:sp>
      <p:sp>
        <p:nvSpPr>
          <p:cNvPr id="5126" name="Rectangle 9"/>
          <p:cNvSpPr>
            <a:spLocks noChangeArrowheads="1"/>
          </p:cNvSpPr>
          <p:nvPr/>
        </p:nvSpPr>
        <p:spPr bwMode="auto">
          <a:xfrm>
            <a:off x="3381376" y="5616254"/>
            <a:ext cx="1418481"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en-US" sz="2400" b="1" dirty="0"/>
              <a:t>Bonjour!</a:t>
            </a:r>
            <a:endParaRPr lang="en-GB" altLang="en-US" sz="2400" b="1" dirty="0">
              <a:solidFill>
                <a:srgbClr val="333399"/>
              </a:solidFill>
              <a:latin typeface="Barmeno Regular"/>
            </a:endParaRPr>
          </a:p>
        </p:txBody>
      </p:sp>
      <p:sp>
        <p:nvSpPr>
          <p:cNvPr id="11" name="TextBox 2"/>
          <p:cNvSpPr txBox="1">
            <a:spLocks noChangeArrowheads="1"/>
          </p:cNvSpPr>
          <p:nvPr/>
        </p:nvSpPr>
        <p:spPr bwMode="auto">
          <a:xfrm>
            <a:off x="6312024" y="5550332"/>
            <a:ext cx="35730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smtClean="0">
                <a:hlinkClick r:id="rId6" action="ppaction://hlinksldjump"/>
              </a:rPr>
              <a:t>Roy Shaw, </a:t>
            </a:r>
            <a:r>
              <a:rPr lang="en-GB" altLang="en-US" sz="1500" dirty="0" smtClean="0">
                <a:hlinkClick r:id="rId6" action="ppaction://hlinksldjump"/>
              </a:rPr>
              <a:t>[click pour plus </a:t>
            </a:r>
            <a:r>
              <a:rPr lang="en-GB" altLang="en-US" sz="1500" dirty="0" err="1" smtClean="0">
                <a:hlinkClick r:id="rId6" action="ppaction://hlinksldjump"/>
              </a:rPr>
              <a:t>d’info</a:t>
            </a:r>
            <a:r>
              <a:rPr lang="en-GB" altLang="en-US" sz="1500" dirty="0" smtClean="0">
                <a:hlinkClick r:id="rId6" action="ppaction://hlinksldjump"/>
              </a:rPr>
              <a:t>]</a:t>
            </a:r>
            <a:endParaRPr lang="en-US" altLang="en-US" sz="1500" dirty="0"/>
          </a:p>
          <a:p>
            <a:pPr>
              <a:spcBef>
                <a:spcPct val="0"/>
              </a:spcBef>
              <a:buNone/>
            </a:pPr>
            <a:r>
              <a:rPr lang="en-US" altLang="en-US" sz="2400" dirty="0" err="1"/>
              <a:t>presenté</a:t>
            </a:r>
            <a:r>
              <a:rPr lang="en-US" altLang="en-US" sz="2400" dirty="0"/>
              <a:t> </a:t>
            </a:r>
            <a:r>
              <a:rPr lang="en-US" altLang="en-US" sz="2400" dirty="0" smtClean="0"/>
              <a:t>par Jim Shaw</a:t>
            </a:r>
            <a:endParaRPr lang="en-GB" altLang="en-US" sz="2400" dirty="0"/>
          </a:p>
        </p:txBody>
      </p:sp>
      <p:pic>
        <p:nvPicPr>
          <p:cNvPr id="103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063023" y="1217180"/>
            <a:ext cx="6450080" cy="43000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p:nvPr/>
        </p:nvPicPr>
        <p:blipFill>
          <a:blip r:embed="rId8" cstate="print">
            <a:extLst>
              <a:ext uri="{28A0092B-C50C-407E-A947-70E740481C1C}">
                <a14:useLocalDpi xmlns:a14="http://schemas.microsoft.com/office/drawing/2010/main" val="0"/>
              </a:ext>
            </a:extLst>
          </a:blip>
          <a:stretch>
            <a:fillRect/>
          </a:stretch>
        </p:blipFill>
        <p:spPr>
          <a:xfrm>
            <a:off x="2781301" y="1"/>
            <a:ext cx="1154460" cy="1019801"/>
          </a:xfrm>
          <a:prstGeom prst="rect">
            <a:avLst/>
          </a:prstGeom>
        </p:spPr>
      </p:pic>
      <p:sp>
        <p:nvSpPr>
          <p:cNvPr id="2" name="TextBox 1"/>
          <p:cNvSpPr txBox="1"/>
          <p:nvPr/>
        </p:nvSpPr>
        <p:spPr>
          <a:xfrm>
            <a:off x="2976465" y="5998029"/>
            <a:ext cx="3498850" cy="369332"/>
          </a:xfrm>
          <a:prstGeom prst="rect">
            <a:avLst/>
          </a:prstGeom>
          <a:noFill/>
        </p:spPr>
        <p:txBody>
          <a:bodyPr wrap="square" rtlCol="0">
            <a:spAutoFit/>
          </a:bodyPr>
          <a:lstStyle/>
          <a:p>
            <a:pPr>
              <a:spcBef>
                <a:spcPct val="0"/>
              </a:spcBef>
            </a:pPr>
            <a:r>
              <a:rPr lang="en-GB" altLang="en-US" dirty="0">
                <a:hlinkClick r:id="rId9" action="ppaction://hlinksldjump"/>
              </a:rPr>
              <a:t>[click </a:t>
            </a:r>
            <a:r>
              <a:rPr lang="en-GB" altLang="en-US" dirty="0" smtClean="0">
                <a:hlinkClick r:id="rId9" action="ppaction://hlinksldjump"/>
              </a:rPr>
              <a:t>pour Marketing </a:t>
            </a:r>
            <a:r>
              <a:rPr lang="en-GB" altLang="en-US" dirty="0" err="1" smtClean="0">
                <a:hlinkClick r:id="rId9" action="ppaction://hlinksldjump"/>
              </a:rPr>
              <a:t>Présentation</a:t>
            </a:r>
            <a:r>
              <a:rPr lang="en-GB" altLang="en-US" dirty="0" smtClean="0">
                <a:hlinkClick r:id="rId9" action="ppaction://hlinksldjump"/>
              </a:rPr>
              <a:t>]</a:t>
            </a:r>
            <a:endParaRPr lang="en-US" alt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546205000"/>
      </p:ext>
    </p:extLst>
  </p:cSld>
  <p:clrMapOvr>
    <a:masterClrMapping/>
  </p:clrMapOvr>
  <p:transition spd="slow" advTm="25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nodeType="withEffect">
                                  <p:stCondLst>
                                    <p:cond delay="0"/>
                                  </p:stCondLst>
                                  <p:iterate type="lt">
                                    <p:tmAbs val="50"/>
                                  </p:iterate>
                                  <p:childTnLst>
                                    <p:set>
                                      <p:cBhvr>
                                        <p:cTn id="8" dur="1" fill="hold">
                                          <p:stCondLst>
                                            <p:cond delay="0"/>
                                          </p:stCondLst>
                                        </p:cTn>
                                        <p:tgtEl>
                                          <p:spTgt spid="51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50"/>
                                  </p:iterate>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fade">
                                      <p:cBhvr>
                                        <p:cTn id="17" dur="500"/>
                                        <p:tgtEl>
                                          <p:spTgt spid="5123"/>
                                        </p:tgtEl>
                                      </p:cBhvr>
                                    </p:animEffect>
                                  </p:childTnLst>
                                </p:cTn>
                              </p:par>
                              <p:par>
                                <p:cTn id="18" presetID="6" presetClass="entr" presetSubtype="16" fill="hold" nodeType="withEffect">
                                  <p:stCondLst>
                                    <p:cond delay="0"/>
                                  </p:stCondLst>
                                  <p:childTnLst>
                                    <p:set>
                                      <p:cBhvr>
                                        <p:cTn id="19" dur="1" fill="hold">
                                          <p:stCondLst>
                                            <p:cond delay="0"/>
                                          </p:stCondLst>
                                        </p:cTn>
                                        <p:tgtEl>
                                          <p:spTgt spid="1038"/>
                                        </p:tgtEl>
                                        <p:attrNameLst>
                                          <p:attrName>style.visibility</p:attrName>
                                        </p:attrNameLst>
                                      </p:cBhvr>
                                      <p:to>
                                        <p:strVal val="visible"/>
                                      </p:to>
                                    </p:set>
                                    <p:animEffect transition="in" filter="circle(in)">
                                      <p:cBhvr>
                                        <p:cTn id="20" dur="2000"/>
                                        <p:tgtEl>
                                          <p:spTgt spid="1038"/>
                                        </p:tgtEl>
                                      </p:cBhvr>
                                    </p:animEffect>
                                  </p:childTnLst>
                                </p:cTn>
                              </p:par>
                              <p:par>
                                <p:cTn id="21" presetID="1" presetClass="entr" presetSubtype="0" fill="hold" grpId="0" nodeType="withEffect">
                                  <p:stCondLst>
                                    <p:cond delay="0"/>
                                  </p:stCondLst>
                                  <p:iterate type="lt">
                                    <p:tmAbs val="50"/>
                                  </p:iterate>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bldLst>
      <p:bldP spid="5123" grpId="0" animBg="1"/>
      <p:bldP spid="11" grpId="0" uiExpand="1"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667000" y="6477000"/>
            <a:ext cx="6858000" cy="76200"/>
          </a:xfrm>
          <a:prstGeom prst="rect">
            <a:avLst/>
          </a:prstGeom>
          <a:solidFill>
            <a:srgbClr val="333399"/>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s-ES" altLang="en-US" sz="2400">
              <a:solidFill>
                <a:schemeClr val="folHlink"/>
              </a:solidFill>
            </a:endParaRPr>
          </a:p>
        </p:txBody>
      </p:sp>
      <p:sp>
        <p:nvSpPr>
          <p:cNvPr id="5123" name="Rectangle 3"/>
          <p:cNvSpPr>
            <a:spLocks noChangeArrowheads="1"/>
          </p:cNvSpPr>
          <p:nvPr/>
        </p:nvSpPr>
        <p:spPr bwMode="auto">
          <a:xfrm>
            <a:off x="3884555" y="38100"/>
            <a:ext cx="5628547" cy="943600"/>
          </a:xfrm>
          <a:prstGeom prst="rect">
            <a:avLst/>
          </a:prstGeom>
          <a:solidFill>
            <a:schemeClr val="accent1">
              <a:lumMod val="50000"/>
            </a:schemeClr>
          </a:solidFill>
          <a:ln>
            <a:noFill/>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de-CH" altLang="en-US" sz="3600" dirty="0">
                <a:solidFill>
                  <a:schemeClr val="bg1"/>
                </a:solidFill>
                <a:latin typeface="Barmeno Regular"/>
              </a:rPr>
              <a:t>Palmarès Karting</a:t>
            </a:r>
            <a:endParaRPr lang="en-GB" altLang="en-US" sz="3600" dirty="0">
              <a:solidFill>
                <a:schemeClr val="accent2"/>
              </a:solidFill>
              <a:latin typeface="Barmeno Regular"/>
            </a:endParaRPr>
          </a:p>
        </p:txBody>
      </p:sp>
      <p:sp>
        <p:nvSpPr>
          <p:cNvPr id="5125" name="Rectangle 7"/>
          <p:cNvSpPr>
            <a:spLocks noChangeArrowheads="1"/>
          </p:cNvSpPr>
          <p:nvPr/>
        </p:nvSpPr>
        <p:spPr bwMode="auto">
          <a:xfrm flipH="1">
            <a:off x="2724150" y="0"/>
            <a:ext cx="57150" cy="6858000"/>
          </a:xfrm>
          <a:prstGeom prst="rect">
            <a:avLst/>
          </a:prstGeom>
          <a:solidFill>
            <a:srgbClr val="CC000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CH" altLang="en-US" sz="3600">
                <a:solidFill>
                  <a:srgbClr val="CC0000"/>
                </a:solidFill>
                <a:latin typeface="Barmeno Regular"/>
              </a:rPr>
              <a:t>    </a:t>
            </a:r>
            <a:endParaRPr lang="en-GB" altLang="en-US" sz="3600">
              <a:solidFill>
                <a:schemeClr val="accent2"/>
              </a:solidFill>
              <a:latin typeface="Barmeno Regular"/>
            </a:endParaRPr>
          </a:p>
        </p:txBody>
      </p:sp>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2781301" y="1"/>
            <a:ext cx="1154460" cy="1019801"/>
          </a:xfrm>
          <a:prstGeom prst="rect">
            <a:avLst/>
          </a:prstGeom>
        </p:spPr>
      </p:pic>
      <p:sp>
        <p:nvSpPr>
          <p:cNvPr id="3" name="Content Placeholder 2"/>
          <p:cNvSpPr>
            <a:spLocks noGrp="1"/>
          </p:cNvSpPr>
          <p:nvPr>
            <p:ph idx="1"/>
          </p:nvPr>
        </p:nvSpPr>
        <p:spPr>
          <a:xfrm>
            <a:off x="3143672" y="1484785"/>
            <a:ext cx="7128792" cy="4425355"/>
          </a:xfrm>
        </p:spPr>
        <p:txBody>
          <a:bodyPr>
            <a:normAutofit fontScale="92500" lnSpcReduction="10000"/>
          </a:bodyPr>
          <a:lstStyle/>
          <a:p>
            <a:r>
              <a:rPr lang="en-GB" dirty="0" smtClean="0"/>
              <a:t>2013: </a:t>
            </a:r>
            <a:r>
              <a:rPr lang="en-GB" dirty="0" err="1" smtClean="0"/>
              <a:t>Buckmore</a:t>
            </a:r>
            <a:r>
              <a:rPr lang="en-GB" dirty="0" smtClean="0"/>
              <a:t> </a:t>
            </a:r>
            <a:r>
              <a:rPr lang="en-GB" dirty="0"/>
              <a:t>Park </a:t>
            </a:r>
            <a:r>
              <a:rPr lang="en-GB" dirty="0" smtClean="0"/>
              <a:t>(GB) Bambino </a:t>
            </a:r>
            <a:r>
              <a:rPr lang="en-GB" dirty="0"/>
              <a:t>karts</a:t>
            </a:r>
          </a:p>
          <a:p>
            <a:r>
              <a:rPr lang="en-GB" dirty="0"/>
              <a:t>2015</a:t>
            </a:r>
            <a:r>
              <a:rPr lang="en-GB" dirty="0" smtClean="0"/>
              <a:t>: </a:t>
            </a:r>
            <a:r>
              <a:rPr lang="en-GB" dirty="0" err="1" smtClean="0"/>
              <a:t>Buckmore</a:t>
            </a:r>
            <a:r>
              <a:rPr lang="en-GB" dirty="0" smtClean="0"/>
              <a:t> </a:t>
            </a:r>
            <a:r>
              <a:rPr lang="en-GB" dirty="0"/>
              <a:t>Park Junior Club Rookies’ </a:t>
            </a:r>
            <a:r>
              <a:rPr lang="fr-CH" dirty="0"/>
              <a:t>vainqueur</a:t>
            </a:r>
            <a:r>
              <a:rPr lang="en-GB" dirty="0"/>
              <a:t> (</a:t>
            </a:r>
            <a:r>
              <a:rPr lang="en-GB" dirty="0" err="1"/>
              <a:t>Sodi</a:t>
            </a:r>
            <a:r>
              <a:rPr lang="en-GB" dirty="0"/>
              <a:t> karts)</a:t>
            </a:r>
          </a:p>
          <a:p>
            <a:r>
              <a:rPr lang="en-GB" dirty="0"/>
              <a:t>2016</a:t>
            </a:r>
            <a:r>
              <a:rPr lang="en-GB" dirty="0" smtClean="0"/>
              <a:t>: 5</a:t>
            </a:r>
            <a:r>
              <a:rPr lang="en-GB" baseline="30000" dirty="0" smtClean="0"/>
              <a:t>ème</a:t>
            </a:r>
            <a:r>
              <a:rPr lang="en-GB" dirty="0" smtClean="0"/>
              <a:t> </a:t>
            </a:r>
            <a:r>
              <a:rPr lang="en-GB" dirty="0" err="1"/>
              <a:t>Buckmore</a:t>
            </a:r>
            <a:r>
              <a:rPr lang="en-GB" dirty="0"/>
              <a:t> Park Junior Club </a:t>
            </a:r>
            <a:r>
              <a:rPr lang="en-GB" dirty="0" smtClean="0"/>
              <a:t/>
            </a:r>
            <a:br>
              <a:rPr lang="en-GB" dirty="0" smtClean="0"/>
            </a:br>
            <a:r>
              <a:rPr lang="en-GB" dirty="0" smtClean="0"/>
              <a:t>(</a:t>
            </a:r>
            <a:r>
              <a:rPr lang="en-GB" dirty="0" err="1"/>
              <a:t>Sodi</a:t>
            </a:r>
            <a:r>
              <a:rPr lang="en-GB" dirty="0"/>
              <a:t> karts)</a:t>
            </a:r>
          </a:p>
          <a:p>
            <a:r>
              <a:rPr lang="fr-CH" dirty="0"/>
              <a:t>2017</a:t>
            </a:r>
            <a:r>
              <a:rPr lang="fr-CH" dirty="0" smtClean="0"/>
              <a:t>: 5</a:t>
            </a:r>
            <a:r>
              <a:rPr lang="fr-CH" baseline="30000" dirty="0" smtClean="0"/>
              <a:t>ème</a:t>
            </a:r>
            <a:r>
              <a:rPr lang="fr-CH" dirty="0" smtClean="0"/>
              <a:t> </a:t>
            </a:r>
            <a:r>
              <a:rPr lang="fr-CH" dirty="0" err="1"/>
              <a:t>Swiss</a:t>
            </a:r>
            <a:r>
              <a:rPr lang="fr-CH" dirty="0"/>
              <a:t> </a:t>
            </a:r>
            <a:r>
              <a:rPr lang="fr-CH" dirty="0" err="1"/>
              <a:t>Trofeo</a:t>
            </a:r>
            <a:r>
              <a:rPr lang="fr-CH" dirty="0"/>
              <a:t> Vega (Praga kart </a:t>
            </a:r>
            <a:r>
              <a:rPr lang="fr-CH" dirty="0" smtClean="0"/>
              <a:t/>
            </a:r>
            <a:br>
              <a:rPr lang="fr-CH" dirty="0" smtClean="0"/>
            </a:br>
            <a:r>
              <a:rPr lang="fr-CH" dirty="0" smtClean="0"/>
              <a:t>de </a:t>
            </a:r>
            <a:r>
              <a:rPr lang="fr-CH" dirty="0"/>
              <a:t>compétition)</a:t>
            </a:r>
            <a:endParaRPr lang="en-GB" dirty="0"/>
          </a:p>
          <a:p>
            <a:r>
              <a:rPr lang="fr-CH" dirty="0"/>
              <a:t>2018</a:t>
            </a:r>
            <a:r>
              <a:rPr lang="fr-CH" dirty="0" smtClean="0"/>
              <a:t>: Champion </a:t>
            </a:r>
            <a:r>
              <a:rPr lang="fr-CH" dirty="0"/>
              <a:t>du </a:t>
            </a:r>
            <a:r>
              <a:rPr lang="fr-CH" dirty="0" err="1"/>
              <a:t>Swiss</a:t>
            </a:r>
            <a:r>
              <a:rPr lang="fr-CH" dirty="0"/>
              <a:t> </a:t>
            </a:r>
            <a:r>
              <a:rPr lang="fr-CH" dirty="0" err="1"/>
              <a:t>Trofeo</a:t>
            </a:r>
            <a:r>
              <a:rPr lang="fr-CH" dirty="0"/>
              <a:t> Vega, </a:t>
            </a:r>
            <a:r>
              <a:rPr lang="fr-CH" dirty="0" smtClean="0"/>
              <a:t/>
            </a:r>
            <a:br>
              <a:rPr lang="fr-CH" dirty="0" smtClean="0"/>
            </a:br>
            <a:r>
              <a:rPr lang="fr-CH" dirty="0" smtClean="0"/>
              <a:t>Pole </a:t>
            </a:r>
            <a:r>
              <a:rPr lang="fr-CH" dirty="0"/>
              <a:t>en championnat </a:t>
            </a:r>
            <a:r>
              <a:rPr lang="fr-CH" dirty="0" smtClean="0"/>
              <a:t>Suisse</a:t>
            </a:r>
            <a:br>
              <a:rPr lang="fr-CH" dirty="0" smtClean="0"/>
            </a:br>
            <a:endParaRPr lang="fr-CH" dirty="0" smtClean="0"/>
          </a:p>
          <a:p>
            <a:r>
              <a:rPr lang="fr-CH" dirty="0" smtClean="0"/>
              <a:t>2019: Champion Suisse? Européen?</a:t>
            </a:r>
            <a:endParaRPr lang="en-GB" dirty="0"/>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25714" t="8725" r="29895" b="35428"/>
          <a:stretch/>
        </p:blipFill>
        <p:spPr>
          <a:xfrm>
            <a:off x="4288969" y="1147326"/>
            <a:ext cx="4535813" cy="5258913"/>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42922391"/>
      </p:ext>
    </p:extLst>
  </p:cSld>
  <p:clrMapOvr>
    <a:masterClrMapping/>
  </p:clrMapOvr>
  <p:transition spd="slow" advTm="316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2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4"/>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barn(inVertical)">
                                      <p:cBhvr>
                                        <p:cTn id="4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5123" grpId="0" animBg="1"/>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667000" y="6477000"/>
            <a:ext cx="6858000" cy="76200"/>
          </a:xfrm>
          <a:prstGeom prst="rect">
            <a:avLst/>
          </a:prstGeom>
          <a:solidFill>
            <a:srgbClr val="333399"/>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s-ES" altLang="en-US" sz="2400">
              <a:solidFill>
                <a:schemeClr val="folHlink"/>
              </a:solidFill>
            </a:endParaRPr>
          </a:p>
        </p:txBody>
      </p:sp>
      <p:sp>
        <p:nvSpPr>
          <p:cNvPr id="5123" name="Rectangle 3"/>
          <p:cNvSpPr>
            <a:spLocks noChangeArrowheads="1"/>
          </p:cNvSpPr>
          <p:nvPr/>
        </p:nvSpPr>
        <p:spPr bwMode="auto">
          <a:xfrm>
            <a:off x="3884555" y="38100"/>
            <a:ext cx="5628547" cy="943600"/>
          </a:xfrm>
          <a:prstGeom prst="rect">
            <a:avLst/>
          </a:prstGeom>
          <a:solidFill>
            <a:schemeClr val="accent1">
              <a:lumMod val="50000"/>
            </a:schemeClr>
          </a:solidFill>
          <a:ln>
            <a:noFill/>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de-CH" altLang="en-US" sz="3600" dirty="0">
                <a:solidFill>
                  <a:schemeClr val="bg1"/>
                </a:solidFill>
                <a:latin typeface="Barmeno Regular"/>
              </a:rPr>
              <a:t>Nendaz Panorama 12/18</a:t>
            </a:r>
            <a:endParaRPr lang="en-GB" altLang="en-US" sz="3600" dirty="0">
              <a:solidFill>
                <a:schemeClr val="accent2"/>
              </a:solidFill>
              <a:latin typeface="Barmeno Regular"/>
            </a:endParaRPr>
          </a:p>
        </p:txBody>
      </p:sp>
      <p:sp>
        <p:nvSpPr>
          <p:cNvPr id="5125" name="Rectangle 7"/>
          <p:cNvSpPr>
            <a:spLocks noChangeArrowheads="1"/>
          </p:cNvSpPr>
          <p:nvPr/>
        </p:nvSpPr>
        <p:spPr bwMode="auto">
          <a:xfrm flipH="1">
            <a:off x="2724150" y="0"/>
            <a:ext cx="57150" cy="6858000"/>
          </a:xfrm>
          <a:prstGeom prst="rect">
            <a:avLst/>
          </a:prstGeom>
          <a:solidFill>
            <a:srgbClr val="CC000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CH" altLang="en-US" sz="3600">
                <a:solidFill>
                  <a:srgbClr val="CC0000"/>
                </a:solidFill>
                <a:latin typeface="Barmeno Regular"/>
              </a:rPr>
              <a:t>    </a:t>
            </a:r>
            <a:endParaRPr lang="en-GB" altLang="en-US" sz="3600">
              <a:solidFill>
                <a:schemeClr val="accent2"/>
              </a:solidFill>
              <a:latin typeface="Barmeno Regular"/>
            </a:endParaRPr>
          </a:p>
        </p:txBody>
      </p:sp>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2781301" y="1"/>
            <a:ext cx="1154460" cy="1019801"/>
          </a:xfrm>
          <a:prstGeom prst="rect">
            <a:avLst/>
          </a:prstGeom>
        </p:spPr>
      </p:pic>
      <p:pic>
        <p:nvPicPr>
          <p:cNvPr id="2050" name="Picture 2" descr="http://www.roy-shaw.uk/media/images/user-images/40284/NendazPanoramadcembre201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4002" y="1241801"/>
            <a:ext cx="3492239" cy="507079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746111992"/>
      </p:ext>
    </p:extLst>
  </p:cSld>
  <p:clrMapOvr>
    <a:masterClrMapping/>
  </p:clrMapOvr>
  <p:transition spd="slow" advTm="235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ircle(in)">
                                      <p:cBhvr>
                                        <p:cTn id="16"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51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667000" y="6477000"/>
            <a:ext cx="6858000" cy="76200"/>
          </a:xfrm>
          <a:prstGeom prst="rect">
            <a:avLst/>
          </a:prstGeom>
          <a:solidFill>
            <a:srgbClr val="333399"/>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s-ES" altLang="en-US" sz="2400">
              <a:solidFill>
                <a:schemeClr val="folHlink"/>
              </a:solidFill>
            </a:endParaRPr>
          </a:p>
        </p:txBody>
      </p:sp>
      <p:sp>
        <p:nvSpPr>
          <p:cNvPr id="5123" name="Rectangle 3"/>
          <p:cNvSpPr>
            <a:spLocks noChangeArrowheads="1"/>
          </p:cNvSpPr>
          <p:nvPr/>
        </p:nvSpPr>
        <p:spPr bwMode="auto">
          <a:xfrm>
            <a:off x="3884555" y="38100"/>
            <a:ext cx="5628547" cy="943600"/>
          </a:xfrm>
          <a:prstGeom prst="rect">
            <a:avLst/>
          </a:prstGeom>
          <a:solidFill>
            <a:schemeClr val="accent1">
              <a:lumMod val="50000"/>
            </a:schemeClr>
          </a:solidFill>
          <a:ln>
            <a:noFill/>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de-CH" altLang="en-US" sz="3600" dirty="0">
                <a:solidFill>
                  <a:schemeClr val="bg1"/>
                </a:solidFill>
                <a:latin typeface="Barmeno Regular"/>
              </a:rPr>
              <a:t>Soutien d’ailleurs</a:t>
            </a:r>
            <a:endParaRPr lang="en-GB" altLang="en-US" sz="3600" dirty="0">
              <a:solidFill>
                <a:schemeClr val="accent2"/>
              </a:solidFill>
              <a:latin typeface="Barmeno Regular"/>
            </a:endParaRPr>
          </a:p>
        </p:txBody>
      </p:sp>
      <p:sp>
        <p:nvSpPr>
          <p:cNvPr id="5125" name="Rectangle 7"/>
          <p:cNvSpPr>
            <a:spLocks noChangeArrowheads="1"/>
          </p:cNvSpPr>
          <p:nvPr/>
        </p:nvSpPr>
        <p:spPr bwMode="auto">
          <a:xfrm flipH="1">
            <a:off x="2724150" y="0"/>
            <a:ext cx="57150" cy="6858000"/>
          </a:xfrm>
          <a:prstGeom prst="rect">
            <a:avLst/>
          </a:prstGeom>
          <a:solidFill>
            <a:srgbClr val="CC000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CH" altLang="en-US" sz="3600">
                <a:solidFill>
                  <a:srgbClr val="CC0000"/>
                </a:solidFill>
                <a:latin typeface="Barmeno Regular"/>
              </a:rPr>
              <a:t>    </a:t>
            </a:r>
            <a:endParaRPr lang="en-GB" altLang="en-US" sz="3600">
              <a:solidFill>
                <a:schemeClr val="accent2"/>
              </a:solidFill>
              <a:latin typeface="Barmeno Regular"/>
            </a:endParaRPr>
          </a:p>
        </p:txBody>
      </p:sp>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2781301" y="1"/>
            <a:ext cx="1154460" cy="1019801"/>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7087" t="16537" r="50389" b="19288"/>
          <a:stretch/>
        </p:blipFill>
        <p:spPr>
          <a:xfrm>
            <a:off x="3990508" y="1268761"/>
            <a:ext cx="4985813" cy="501615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071198" y="1714552"/>
            <a:ext cx="5253203" cy="393990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3759434" y="1720876"/>
            <a:ext cx="5303797" cy="3977848"/>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4071198" y="1765144"/>
            <a:ext cx="5253202" cy="3939902"/>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4071198" y="1765144"/>
            <a:ext cx="5253202" cy="3939902"/>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877273" y="1733063"/>
            <a:ext cx="5251418" cy="3938563"/>
          </a:xfrm>
          <a:prstGeom prst="rect">
            <a:avLst/>
          </a:prstGeom>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4653810" y="1734194"/>
            <a:ext cx="5200825" cy="3900619"/>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05432944"/>
      </p:ext>
    </p:extLst>
  </p:cSld>
  <p:clrMapOvr>
    <a:masterClrMapping/>
  </p:clrMapOvr>
  <p:transition spd="slow" advTm="574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childTnLst>
                          </p:cTn>
                        </p:par>
                        <p:par>
                          <p:cTn id="12" fill="hold">
                            <p:stCondLst>
                              <p:cond delay="5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5"/>
                                        </p:tgtEl>
                                        <p:attrNameLst>
                                          <p:attrName>style.visibility</p:attrName>
                                        </p:attrNameLst>
                                      </p:cBhvr>
                                      <p:to>
                                        <p:strVal val="hidden"/>
                                      </p:to>
                                    </p:set>
                                  </p:childTnLst>
                                </p:cTn>
                              </p:par>
                              <p:par>
                                <p:cTn id="34" presetID="6" presetClass="entr" presetSubtype="16"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6"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6" presetClass="entr" presetSubtype="16"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9"/>
                                        </p:tgtEl>
                                        <p:attrNameLst>
                                          <p:attrName>style.visibility</p:attrName>
                                        </p:attrNameLst>
                                      </p:cBhvr>
                                      <p:to>
                                        <p:strVal val="hidden"/>
                                      </p:to>
                                    </p:set>
                                  </p:childTnLst>
                                </p:cTn>
                              </p:par>
                              <p:par>
                                <p:cTn id="56" presetID="6" presetClass="entr" presetSubtype="16"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circle(in)">
                                      <p:cBhvr>
                                        <p:cTn id="5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0"/>
                </p:tgtEl>
              </p:cMediaNode>
            </p:audio>
          </p:childTnLst>
        </p:cTn>
      </p:par>
    </p:tnLst>
    <p:bldLst>
      <p:bldP spid="51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667000" y="6477000"/>
            <a:ext cx="6858000" cy="76200"/>
          </a:xfrm>
          <a:prstGeom prst="rect">
            <a:avLst/>
          </a:prstGeom>
          <a:solidFill>
            <a:srgbClr val="333399"/>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s-ES" altLang="en-US" sz="2400">
              <a:solidFill>
                <a:schemeClr val="folHlink"/>
              </a:solidFill>
            </a:endParaRPr>
          </a:p>
        </p:txBody>
      </p:sp>
      <p:sp>
        <p:nvSpPr>
          <p:cNvPr id="5123" name="Rectangle 3"/>
          <p:cNvSpPr>
            <a:spLocks noChangeArrowheads="1"/>
          </p:cNvSpPr>
          <p:nvPr/>
        </p:nvSpPr>
        <p:spPr bwMode="auto">
          <a:xfrm>
            <a:off x="3884555" y="38100"/>
            <a:ext cx="5628547" cy="943600"/>
          </a:xfrm>
          <a:prstGeom prst="rect">
            <a:avLst/>
          </a:prstGeom>
          <a:solidFill>
            <a:schemeClr val="accent1">
              <a:lumMod val="50000"/>
            </a:schemeClr>
          </a:solidFill>
          <a:ln>
            <a:noFill/>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de-CH" altLang="en-US" sz="3600" dirty="0">
                <a:solidFill>
                  <a:schemeClr val="bg1"/>
                </a:solidFill>
                <a:latin typeface="Barmeno Regular"/>
              </a:rPr>
              <a:t>Marketing Concept </a:t>
            </a:r>
            <a:endParaRPr lang="en-GB" altLang="en-US" sz="3600" dirty="0">
              <a:solidFill>
                <a:schemeClr val="accent2"/>
              </a:solidFill>
              <a:latin typeface="Barmeno Regular"/>
            </a:endParaRPr>
          </a:p>
        </p:txBody>
      </p:sp>
      <p:sp>
        <p:nvSpPr>
          <p:cNvPr id="5125" name="Rectangle 7"/>
          <p:cNvSpPr>
            <a:spLocks noChangeArrowheads="1"/>
          </p:cNvSpPr>
          <p:nvPr/>
        </p:nvSpPr>
        <p:spPr bwMode="auto">
          <a:xfrm flipH="1">
            <a:off x="2724150" y="0"/>
            <a:ext cx="57150" cy="6858000"/>
          </a:xfrm>
          <a:prstGeom prst="rect">
            <a:avLst/>
          </a:prstGeom>
          <a:solidFill>
            <a:srgbClr val="CC000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CH" altLang="en-US" sz="3600">
                <a:solidFill>
                  <a:srgbClr val="CC0000"/>
                </a:solidFill>
                <a:latin typeface="Barmeno Regular"/>
              </a:rPr>
              <a:t>    </a:t>
            </a:r>
            <a:endParaRPr lang="en-GB" altLang="en-US" sz="3600">
              <a:solidFill>
                <a:schemeClr val="accent2"/>
              </a:solidFill>
              <a:latin typeface="Barmeno Regular"/>
            </a:endParaRPr>
          </a:p>
        </p:txBody>
      </p:sp>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2781301" y="1"/>
            <a:ext cx="1154460" cy="1019801"/>
          </a:xfrm>
          <a:prstGeom prst="rect">
            <a:avLst/>
          </a:prstGeom>
        </p:spPr>
      </p:pic>
      <p:sp>
        <p:nvSpPr>
          <p:cNvPr id="3" name="TextBox 2"/>
          <p:cNvSpPr txBox="1"/>
          <p:nvPr/>
        </p:nvSpPr>
        <p:spPr>
          <a:xfrm>
            <a:off x="3588366" y="1254030"/>
            <a:ext cx="5892078" cy="2585323"/>
          </a:xfrm>
          <a:prstGeom prst="rect">
            <a:avLst/>
          </a:prstGeom>
          <a:noFill/>
        </p:spPr>
        <p:txBody>
          <a:bodyPr wrap="square" rtlCol="0">
            <a:spAutoFit/>
          </a:bodyPr>
          <a:lstStyle/>
          <a:p>
            <a:pPr marL="285750" indent="-285750">
              <a:buFontTx/>
              <a:buChar char="-"/>
            </a:pPr>
            <a:r>
              <a:rPr lang="fr-FR" dirty="0" smtClean="0"/>
              <a:t>Les événements de </a:t>
            </a:r>
            <a:r>
              <a:rPr lang="fr-FR" dirty="0"/>
              <a:t>500-1'000 </a:t>
            </a:r>
            <a:r>
              <a:rPr lang="fr-FR" dirty="0" smtClean="0"/>
              <a:t>personnes; </a:t>
            </a:r>
          </a:p>
          <a:p>
            <a:pPr marL="742950" lvl="1" indent="-285750">
              <a:buFontTx/>
              <a:buChar char="-"/>
            </a:pPr>
            <a:r>
              <a:rPr lang="fr-FR" dirty="0" smtClean="0"/>
              <a:t>la </a:t>
            </a:r>
            <a:r>
              <a:rPr lang="fr-FR" dirty="0"/>
              <a:t>plupart sont bien </a:t>
            </a:r>
            <a:r>
              <a:rPr lang="fr-FR" dirty="0" smtClean="0"/>
              <a:t>nanti;</a:t>
            </a:r>
          </a:p>
          <a:p>
            <a:pPr marL="742950" lvl="1" indent="-285750">
              <a:buFontTx/>
              <a:buChar char="-"/>
            </a:pPr>
            <a:r>
              <a:rPr lang="fr-FR" dirty="0" smtClean="0"/>
              <a:t>ils </a:t>
            </a:r>
            <a:r>
              <a:rPr lang="fr-FR" dirty="0"/>
              <a:t>ont les moyens de financer les courses de </a:t>
            </a:r>
            <a:r>
              <a:rPr lang="fr-FR" dirty="0" smtClean="0"/>
              <a:t>karting;</a:t>
            </a:r>
          </a:p>
          <a:p>
            <a:pPr marL="742950" lvl="1" indent="-285750">
              <a:buFontTx/>
              <a:buChar char="-"/>
            </a:pPr>
            <a:r>
              <a:rPr lang="fr-FR" dirty="0" smtClean="0"/>
              <a:t>Ils </a:t>
            </a:r>
            <a:r>
              <a:rPr lang="fr-FR" dirty="0"/>
              <a:t>sont ouverts à voyager </a:t>
            </a:r>
            <a:r>
              <a:rPr lang="fr-FR" dirty="0" smtClean="0"/>
              <a:t>aux </a:t>
            </a:r>
            <a:r>
              <a:rPr lang="fr-FR" dirty="0"/>
              <a:t>nouveaux </a:t>
            </a:r>
            <a:r>
              <a:rPr lang="fr-FR" dirty="0" smtClean="0"/>
              <a:t>horizons;</a:t>
            </a:r>
          </a:p>
          <a:p>
            <a:pPr marL="742950" lvl="1" indent="-285750">
              <a:buFontTx/>
              <a:buChar char="-"/>
            </a:pPr>
            <a:r>
              <a:rPr lang="fr-FR" dirty="0" smtClean="0"/>
              <a:t>clients</a:t>
            </a:r>
            <a:r>
              <a:rPr lang="fr-FR" dirty="0"/>
              <a:t> bien ciblés </a:t>
            </a:r>
            <a:r>
              <a:rPr lang="fr-FR" dirty="0" smtClean="0"/>
              <a:t>pour les promotions.</a:t>
            </a:r>
          </a:p>
          <a:p>
            <a:pPr marL="285750" indent="-285750">
              <a:buFontTx/>
              <a:buChar char="-"/>
            </a:pPr>
            <a:r>
              <a:rPr lang="fr-FR" dirty="0"/>
              <a:t>Le paddock nous donne la possibilité d'installer une </a:t>
            </a:r>
            <a:r>
              <a:rPr lang="fr-FR" dirty="0" smtClean="0"/>
              <a:t>tente;</a:t>
            </a:r>
          </a:p>
          <a:p>
            <a:pPr marL="742950" lvl="1" indent="-285750">
              <a:buFontTx/>
              <a:buChar char="-"/>
            </a:pPr>
            <a:r>
              <a:rPr lang="fr-FR" dirty="0" smtClean="0"/>
              <a:t>ou d’accueillir dans un coin d'une </a:t>
            </a:r>
            <a:r>
              <a:rPr lang="fr-FR" dirty="0"/>
              <a:t>tente de </a:t>
            </a:r>
            <a:r>
              <a:rPr lang="fr-FR" dirty="0" smtClean="0"/>
              <a:t>l'équipe;</a:t>
            </a:r>
          </a:p>
          <a:p>
            <a:pPr marL="742950" lvl="1" indent="-285750">
              <a:buFontTx/>
              <a:buChar char="-"/>
            </a:pPr>
            <a:r>
              <a:rPr lang="fr-FR" dirty="0"/>
              <a:t>o</a:t>
            </a:r>
            <a:r>
              <a:rPr lang="fr-FR" dirty="0" smtClean="0"/>
              <a:t>u gratuitement </a:t>
            </a:r>
            <a:r>
              <a:rPr lang="fr-FR" dirty="0"/>
              <a:t>à </a:t>
            </a:r>
            <a:r>
              <a:rPr lang="fr-FR" dirty="0" smtClean="0"/>
              <a:t>l’entrée/sortie du parking;</a:t>
            </a:r>
          </a:p>
          <a:p>
            <a:pPr marL="742950" lvl="1" indent="-285750">
              <a:buFontTx/>
              <a:buChar char="-"/>
            </a:pPr>
            <a:r>
              <a:rPr lang="fr-FR" dirty="0" smtClean="0"/>
              <a:t>distribution des </a:t>
            </a:r>
            <a:r>
              <a:rPr lang="fr-FR" dirty="0"/>
              <a:t>brochures </a:t>
            </a:r>
            <a:r>
              <a:rPr lang="fr-FR" dirty="0" smtClean="0"/>
              <a:t>ou des produits.</a:t>
            </a:r>
          </a:p>
        </p:txBody>
      </p:sp>
      <p:pic>
        <p:nvPicPr>
          <p:cNvPr id="6" name="Picture 2" descr="http://www.roy-shaw.uk/media/images/user-images/40284/scaled/680x146-11204016_940176329337372_5014917296143564418_n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4262" y="4809488"/>
            <a:ext cx="6477000" cy="1390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oy-shaw.uk/media/images/user-images/40284/scaled/422x317-36869216_1935180233170305_1027538528629686272_n1.jpg"/>
          <p:cNvPicPr>
            <a:picLocks noChangeAspect="1" noChangeArrowheads="1"/>
          </p:cNvPicPr>
          <p:nvPr/>
        </p:nvPicPr>
        <p:blipFill rotWithShape="1">
          <a:blip r:embed="rId8">
            <a:extLst>
              <a:ext uri="{28A0092B-C50C-407E-A947-70E740481C1C}">
                <a14:useLocalDpi xmlns:a14="http://schemas.microsoft.com/office/drawing/2010/main" val="0"/>
              </a:ext>
            </a:extLst>
          </a:blip>
          <a:srcRect t="38791"/>
          <a:stretch/>
        </p:blipFill>
        <p:spPr bwMode="auto">
          <a:xfrm>
            <a:off x="5505450" y="4392118"/>
            <a:ext cx="4019550" cy="1848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roy-shaw.uk/media/images/user-images/40284/scaled/680x245-27655056_1773124466042550_3595846125401828473_n1-edit-edi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4726" y="3953555"/>
            <a:ext cx="6467475" cy="233362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40995903"/>
      </p:ext>
    </p:extLst>
  </p:cSld>
  <p:clrMapOvr>
    <a:masterClrMapping/>
  </p:clrMapOvr>
  <p:transition spd="slow" advTm="836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00"/>
                                        <p:tgtEl>
                                          <p:spTgt spid="3">
                                            <p:txEl>
                                              <p:pRg st="4" end="4"/>
                                            </p:txEl>
                                          </p:spTgt>
                                        </p:tgtEl>
                                      </p:cBhvr>
                                    </p:animEffect>
                                  </p:childTnLst>
                                </p:cTn>
                              </p:par>
                            </p:childTnLst>
                          </p:cTn>
                        </p:par>
                        <p:par>
                          <p:cTn id="40" fill="hold">
                            <p:stCondLst>
                              <p:cond delay="500"/>
                            </p:stCondLst>
                            <p:childTnLst>
                              <p:par>
                                <p:cTn id="41" presetID="1" presetClass="exit" presetSubtype="0" fill="hold" nodeType="afterEffect">
                                  <p:stCondLst>
                                    <p:cond delay="0"/>
                                  </p:stCondLst>
                                  <p:childTnLst>
                                    <p:set>
                                      <p:cBhvr>
                                        <p:cTn id="42" dur="1" fill="hold">
                                          <p:stCondLst>
                                            <p:cond delay="0"/>
                                          </p:stCondLst>
                                        </p:cTn>
                                        <p:tgtEl>
                                          <p:spTgt spid="1030"/>
                                        </p:tgtEl>
                                        <p:attrNameLst>
                                          <p:attrName>style.visibility</p:attrName>
                                        </p:attrNameLst>
                                      </p:cBhvr>
                                      <p:to>
                                        <p:strVal val="hidden"/>
                                      </p:to>
                                    </p:set>
                                  </p:childTnLst>
                                </p:cTn>
                              </p:par>
                              <p:par>
                                <p:cTn id="43" presetID="6" presetClass="entr" presetSubtype="16"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down)">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down)">
                                      <p:cBhvr>
                                        <p:cTn id="55" dur="500"/>
                                        <p:tgtEl>
                                          <p:spTgt spid="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wipe(down)">
                                      <p:cBhvr>
                                        <p:cTn id="60" dur="500"/>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wipe(down)">
                                      <p:cBhvr>
                                        <p:cTn id="65" dur="500"/>
                                        <p:tgtEl>
                                          <p:spTgt spid="3">
                                            <p:txEl>
                                              <p:pRg st="8" end="8"/>
                                            </p:txEl>
                                          </p:spTgt>
                                        </p:tgtEl>
                                      </p:cBhvr>
                                    </p:animEffect>
                                  </p:childTnLst>
                                </p:cTn>
                              </p:par>
                              <p:par>
                                <p:cTn id="66" presetID="1" presetClass="exit" presetSubtype="0" fill="hold" nodeType="withEffect">
                                  <p:stCondLst>
                                    <p:cond delay="0"/>
                                  </p:stCondLst>
                                  <p:childTnLst>
                                    <p:set>
                                      <p:cBhvr>
                                        <p:cTn id="67" dur="1" fill="hold">
                                          <p:stCondLst>
                                            <p:cond delay="0"/>
                                          </p:stCondLst>
                                        </p:cTn>
                                        <p:tgtEl>
                                          <p:spTgt spid="6"/>
                                        </p:tgtEl>
                                        <p:attrNameLst>
                                          <p:attrName>style.visibility</p:attrName>
                                        </p:attrNameLst>
                                      </p:cBhvr>
                                      <p:to>
                                        <p:strVal val="hidden"/>
                                      </p:to>
                                    </p:set>
                                  </p:childTnLst>
                                </p:cTn>
                              </p:par>
                              <p:par>
                                <p:cTn id="68" presetID="6" presetClass="entr" presetSubtype="16" fill="hold" nodeType="withEffect">
                                  <p:stCondLst>
                                    <p:cond delay="0"/>
                                  </p:stCondLst>
                                  <p:childTnLst>
                                    <p:set>
                                      <p:cBhvr>
                                        <p:cTn id="69" dur="1" fill="hold">
                                          <p:stCondLst>
                                            <p:cond delay="0"/>
                                          </p:stCondLst>
                                        </p:cTn>
                                        <p:tgtEl>
                                          <p:spTgt spid="1028"/>
                                        </p:tgtEl>
                                        <p:attrNameLst>
                                          <p:attrName>style.visibility</p:attrName>
                                        </p:attrNameLst>
                                      </p:cBhvr>
                                      <p:to>
                                        <p:strVal val="visible"/>
                                      </p:to>
                                    </p:set>
                                    <p:animEffect transition="in" filter="circle(in)">
                                      <p:cBhvr>
                                        <p:cTn id="70"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4"/>
                </p:tgtEl>
              </p:cMediaNode>
            </p:audio>
          </p:childTnLst>
        </p:cTn>
      </p:par>
    </p:tnLst>
    <p:bldLst>
      <p:bldP spid="5123" grpId="0" animBg="1"/>
      <p:bldP spid="3"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667000" y="6477000"/>
            <a:ext cx="6858000" cy="76200"/>
          </a:xfrm>
          <a:prstGeom prst="rect">
            <a:avLst/>
          </a:prstGeom>
          <a:solidFill>
            <a:srgbClr val="333399"/>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s-ES" altLang="en-US" sz="2400">
              <a:solidFill>
                <a:schemeClr val="folHlink"/>
              </a:solidFill>
            </a:endParaRPr>
          </a:p>
        </p:txBody>
      </p:sp>
      <p:sp>
        <p:nvSpPr>
          <p:cNvPr id="5123" name="Rectangle 3"/>
          <p:cNvSpPr>
            <a:spLocks noChangeArrowheads="1"/>
          </p:cNvSpPr>
          <p:nvPr/>
        </p:nvSpPr>
        <p:spPr bwMode="auto">
          <a:xfrm>
            <a:off x="3884555" y="38100"/>
            <a:ext cx="5628547" cy="943600"/>
          </a:xfrm>
          <a:prstGeom prst="rect">
            <a:avLst/>
          </a:prstGeom>
          <a:solidFill>
            <a:schemeClr val="accent1">
              <a:lumMod val="50000"/>
            </a:schemeClr>
          </a:solidFill>
          <a:ln>
            <a:noFill/>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de-CH" altLang="en-US" sz="3600" dirty="0">
                <a:solidFill>
                  <a:schemeClr val="bg1"/>
                </a:solidFill>
                <a:latin typeface="Barmeno Regular"/>
              </a:rPr>
              <a:t>Compétitions 2019</a:t>
            </a:r>
            <a:endParaRPr lang="en-GB" altLang="en-US" sz="3600" dirty="0">
              <a:solidFill>
                <a:schemeClr val="accent2"/>
              </a:solidFill>
              <a:latin typeface="Barmeno Regular"/>
            </a:endParaRPr>
          </a:p>
        </p:txBody>
      </p:sp>
      <p:sp>
        <p:nvSpPr>
          <p:cNvPr id="5125" name="Rectangle 7"/>
          <p:cNvSpPr>
            <a:spLocks noChangeArrowheads="1"/>
          </p:cNvSpPr>
          <p:nvPr/>
        </p:nvSpPr>
        <p:spPr bwMode="auto">
          <a:xfrm flipH="1">
            <a:off x="2724150" y="0"/>
            <a:ext cx="57150" cy="6858000"/>
          </a:xfrm>
          <a:prstGeom prst="rect">
            <a:avLst/>
          </a:prstGeom>
          <a:solidFill>
            <a:srgbClr val="CC000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CH" altLang="en-US" sz="3600">
                <a:solidFill>
                  <a:srgbClr val="CC0000"/>
                </a:solidFill>
                <a:latin typeface="Barmeno Regular"/>
              </a:rPr>
              <a:t>    </a:t>
            </a:r>
            <a:endParaRPr lang="en-GB" altLang="en-US" sz="3600">
              <a:solidFill>
                <a:schemeClr val="accent2"/>
              </a:solidFill>
              <a:latin typeface="Barmeno Regular"/>
            </a:endParaRPr>
          </a:p>
        </p:txBody>
      </p:sp>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2781301" y="1"/>
            <a:ext cx="1154460" cy="1019801"/>
          </a:xfrm>
          <a:prstGeom prst="rect">
            <a:avLst/>
          </a:prstGeom>
        </p:spPr>
      </p:pic>
      <p:pic>
        <p:nvPicPr>
          <p:cNvPr id="3074" name="Picture 2" descr="http://www.roy-shaw.uk/media/images/user-images/40284/180914_Iame_advert_WinterCup2019_A4-copy_edited-730x10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0436" y="1268760"/>
            <a:ext cx="1559420" cy="21874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roy-shaw.uk/media/images/user-images/40284/181024_iame_euroseries_overview_slider_2019_retina-1024x53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3913" y="1241540"/>
            <a:ext cx="4171247" cy="21874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08523" y="5877272"/>
            <a:ext cx="3182666" cy="369332"/>
          </a:xfrm>
          <a:prstGeom prst="rect">
            <a:avLst/>
          </a:prstGeom>
        </p:spPr>
        <p:txBody>
          <a:bodyPr wrap="none">
            <a:spAutoFit/>
          </a:bodyPr>
          <a:lstStyle/>
          <a:p>
            <a:r>
              <a:rPr lang="en-GB" dirty="0"/>
              <a:t>http://</a:t>
            </a:r>
            <a:r>
              <a:rPr lang="en-GB" dirty="0">
                <a:hlinkClick r:id="rId9"/>
              </a:rPr>
              <a:t>www.roy-shaw.ch/events</a:t>
            </a:r>
            <a:endParaRPr lang="en-GB" dirty="0"/>
          </a:p>
        </p:txBody>
      </p:sp>
      <p:sp>
        <p:nvSpPr>
          <p:cNvPr id="4" name="Rectangle 3"/>
          <p:cNvSpPr/>
          <p:nvPr/>
        </p:nvSpPr>
        <p:spPr>
          <a:xfrm>
            <a:off x="6780584" y="5867980"/>
            <a:ext cx="1979712" cy="369332"/>
          </a:xfrm>
          <a:prstGeom prst="rect">
            <a:avLst/>
          </a:prstGeom>
        </p:spPr>
        <p:txBody>
          <a:bodyPr wrap="square">
            <a:spAutoFit/>
          </a:bodyPr>
          <a:lstStyle/>
          <a:p>
            <a:r>
              <a:rPr lang="en-GB" dirty="0"/>
              <a:t>Select Language​▼</a:t>
            </a:r>
          </a:p>
        </p:txBody>
      </p:sp>
      <p:sp>
        <p:nvSpPr>
          <p:cNvPr id="5" name="Rectangle 4"/>
          <p:cNvSpPr/>
          <p:nvPr/>
        </p:nvSpPr>
        <p:spPr>
          <a:xfrm>
            <a:off x="7150460" y="4881935"/>
            <a:ext cx="2324699" cy="646331"/>
          </a:xfrm>
          <a:prstGeom prst="rect">
            <a:avLst/>
          </a:prstGeom>
        </p:spPr>
        <p:txBody>
          <a:bodyPr wrap="square">
            <a:spAutoFit/>
          </a:bodyPr>
          <a:lstStyle/>
          <a:p>
            <a:r>
              <a:rPr lang="en-GB" strike="sngStrike" dirty="0"/>
              <a:t>7 </a:t>
            </a:r>
            <a:r>
              <a:rPr lang="en-GB" strike="sngStrike" dirty="0" err="1"/>
              <a:t>avril</a:t>
            </a:r>
            <a:r>
              <a:rPr lang="en-GB" dirty="0"/>
              <a:t> </a:t>
            </a:r>
          </a:p>
          <a:p>
            <a:r>
              <a:rPr lang="en-GB" dirty="0"/>
              <a:t>31 mars 2019, 7-Laghi</a:t>
            </a:r>
          </a:p>
        </p:txBody>
      </p:sp>
      <p:pic>
        <p:nvPicPr>
          <p:cNvPr id="3082" name="Picture 10" descr="Championnat Suisse de Karting 20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0436" y="3645025"/>
            <a:ext cx="3791668" cy="218652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985172253"/>
      </p:ext>
    </p:extLst>
  </p:cSld>
  <p:clrMapOvr>
    <a:masterClrMapping/>
  </p:clrMapOvr>
  <p:transition spd="slow" advTm="688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in)">
                                      <p:cBhvr>
                                        <p:cTn id="16" dur="2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wipe(down)">
                                      <p:cBhvr>
                                        <p:cTn id="21" dur="500"/>
                                        <p:tgtEl>
                                          <p:spTgt spid="307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circle(in)">
                                      <p:cBhvr>
                                        <p:cTn id="26" dur="2000"/>
                                        <p:tgtEl>
                                          <p:spTgt spid="308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
                </p:tgtEl>
              </p:cMediaNode>
            </p:audio>
          </p:childTnLst>
        </p:cTn>
      </p:par>
    </p:tnLst>
    <p:bldLst>
      <p:bldP spid="5123" grpId="0" animBg="1"/>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667000" y="6477000"/>
            <a:ext cx="6858000" cy="76200"/>
          </a:xfrm>
          <a:prstGeom prst="rect">
            <a:avLst/>
          </a:prstGeom>
          <a:solidFill>
            <a:srgbClr val="333399"/>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s-ES" altLang="en-US" sz="2400">
              <a:solidFill>
                <a:schemeClr val="folHlink"/>
              </a:solidFill>
            </a:endParaRPr>
          </a:p>
        </p:txBody>
      </p:sp>
      <p:sp>
        <p:nvSpPr>
          <p:cNvPr id="5123" name="Rectangle 3"/>
          <p:cNvSpPr>
            <a:spLocks noChangeArrowheads="1"/>
          </p:cNvSpPr>
          <p:nvPr/>
        </p:nvSpPr>
        <p:spPr bwMode="auto">
          <a:xfrm>
            <a:off x="3884555" y="38100"/>
            <a:ext cx="5628547" cy="943600"/>
          </a:xfrm>
          <a:prstGeom prst="rect">
            <a:avLst/>
          </a:prstGeom>
          <a:solidFill>
            <a:schemeClr val="accent1">
              <a:lumMod val="50000"/>
            </a:schemeClr>
          </a:solidFill>
          <a:ln>
            <a:noFill/>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de-CH" altLang="en-US" sz="3600" dirty="0" smtClean="0">
                <a:solidFill>
                  <a:schemeClr val="bg1"/>
                </a:solidFill>
                <a:latin typeface="Barmeno Regular"/>
              </a:rPr>
              <a:t>Notre équipe</a:t>
            </a:r>
            <a:endParaRPr lang="en-GB" altLang="en-US" sz="3600" dirty="0">
              <a:solidFill>
                <a:schemeClr val="accent2"/>
              </a:solidFill>
              <a:latin typeface="Barmeno Regular"/>
            </a:endParaRPr>
          </a:p>
        </p:txBody>
      </p:sp>
      <p:sp>
        <p:nvSpPr>
          <p:cNvPr id="5125" name="Rectangle 7"/>
          <p:cNvSpPr>
            <a:spLocks noChangeArrowheads="1"/>
          </p:cNvSpPr>
          <p:nvPr/>
        </p:nvSpPr>
        <p:spPr bwMode="auto">
          <a:xfrm flipH="1">
            <a:off x="2724150" y="0"/>
            <a:ext cx="57150" cy="6858000"/>
          </a:xfrm>
          <a:prstGeom prst="rect">
            <a:avLst/>
          </a:prstGeom>
          <a:solidFill>
            <a:srgbClr val="CC000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CH" altLang="en-US" sz="3600">
                <a:solidFill>
                  <a:srgbClr val="CC0000"/>
                </a:solidFill>
                <a:latin typeface="Barmeno Regular"/>
              </a:rPr>
              <a:t>    </a:t>
            </a:r>
            <a:endParaRPr lang="en-GB" altLang="en-US" sz="3600">
              <a:solidFill>
                <a:schemeClr val="accent2"/>
              </a:solidFill>
              <a:latin typeface="Barmeno Regular"/>
            </a:endParaRPr>
          </a:p>
        </p:txBody>
      </p:sp>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2781301" y="1"/>
            <a:ext cx="1154460" cy="1019801"/>
          </a:xfrm>
          <a:prstGeom prst="rect">
            <a:avLst/>
          </a:prstGeom>
        </p:spPr>
      </p:pic>
      <p:sp>
        <p:nvSpPr>
          <p:cNvPr id="3" name="TextBox 2"/>
          <p:cNvSpPr txBox="1"/>
          <p:nvPr/>
        </p:nvSpPr>
        <p:spPr>
          <a:xfrm>
            <a:off x="3806080" y="1415143"/>
            <a:ext cx="5784233" cy="3139321"/>
          </a:xfrm>
          <a:prstGeom prst="rect">
            <a:avLst/>
          </a:prstGeom>
          <a:noFill/>
        </p:spPr>
        <p:txBody>
          <a:bodyPr wrap="square" rtlCol="0">
            <a:spAutoFit/>
          </a:bodyPr>
          <a:lstStyle/>
          <a:p>
            <a:pPr marL="285750" indent="-285750">
              <a:buFontTx/>
              <a:buChar char="-"/>
            </a:pPr>
            <a:r>
              <a:rPr lang="fr-FR" dirty="0" smtClean="0"/>
              <a:t>Roy est bilingue français/anglais, l’équipe parle l’allemand;</a:t>
            </a:r>
          </a:p>
          <a:p>
            <a:pPr marL="285750" indent="-285750">
              <a:buFontTx/>
              <a:buChar char="-"/>
            </a:pPr>
            <a:r>
              <a:rPr lang="fr-FR" dirty="0" smtClean="0"/>
              <a:t> </a:t>
            </a:r>
            <a:r>
              <a:rPr lang="fr-FR" dirty="0">
                <a:hlinkClick r:id="rId7" tooltip="Kady Shaw on LinkedIn"/>
              </a:rPr>
              <a:t>Kady Shaw</a:t>
            </a:r>
            <a:r>
              <a:rPr lang="fr-FR" dirty="0"/>
              <a:t>, </a:t>
            </a:r>
            <a:r>
              <a:rPr lang="fr-FR" dirty="0" smtClean="0"/>
              <a:t>Hôtesse </a:t>
            </a:r>
            <a:r>
              <a:rPr lang="fr-FR" dirty="0"/>
              <a:t>sur appel pour Crédit </a:t>
            </a:r>
            <a:r>
              <a:rPr lang="fr-FR" dirty="0" smtClean="0"/>
              <a:t>Suisse;</a:t>
            </a:r>
          </a:p>
          <a:p>
            <a:pPr marL="742950" lvl="1" indent="-285750">
              <a:buFontTx/>
              <a:buChar char="-"/>
            </a:pPr>
            <a:r>
              <a:rPr lang="fr-FR" dirty="0"/>
              <a:t>deux ans au bureau communale de </a:t>
            </a:r>
            <a:r>
              <a:rPr lang="fr-FR" dirty="0" err="1"/>
              <a:t>Nendaz</a:t>
            </a:r>
            <a:r>
              <a:rPr lang="fr-FR" dirty="0"/>
              <a:t> comme Réceptionniste et Assistante </a:t>
            </a:r>
            <a:r>
              <a:rPr lang="fr-FR" dirty="0" smtClean="0"/>
              <a:t>Administrative</a:t>
            </a:r>
          </a:p>
          <a:p>
            <a:pPr marL="742950" lvl="1" indent="-285750">
              <a:buFontTx/>
              <a:buChar char="-"/>
            </a:pPr>
            <a:r>
              <a:rPr lang="fr-FR" dirty="0"/>
              <a:t>d</a:t>
            </a:r>
            <a:r>
              <a:rPr lang="fr-FR" dirty="0" smtClean="0"/>
              <a:t>eux ans à l'Abbaye </a:t>
            </a:r>
            <a:r>
              <a:rPr lang="fr-FR" dirty="0"/>
              <a:t>de Saint-Maurice comme </a:t>
            </a:r>
            <a:r>
              <a:rPr lang="fr-FR" dirty="0" smtClean="0"/>
              <a:t/>
            </a:r>
            <a:br>
              <a:rPr lang="fr-FR" dirty="0" smtClean="0"/>
            </a:br>
            <a:r>
              <a:rPr lang="fr-FR" dirty="0" smtClean="0"/>
              <a:t>Agente </a:t>
            </a:r>
            <a:r>
              <a:rPr lang="fr-FR" dirty="0"/>
              <a:t>d'accueil et </a:t>
            </a:r>
            <a:r>
              <a:rPr lang="fr-FR" dirty="0" smtClean="0"/>
              <a:t>d'exploitation</a:t>
            </a:r>
          </a:p>
          <a:p>
            <a:pPr marL="742950" lvl="1" indent="-285750">
              <a:buFontTx/>
              <a:buChar char="-"/>
            </a:pPr>
            <a:r>
              <a:rPr lang="fr-FR" dirty="0" smtClean="0"/>
              <a:t>Kady </a:t>
            </a:r>
            <a:r>
              <a:rPr lang="fr-FR" dirty="0"/>
              <a:t>est bien expérimentée de soutenir des projets marketing, la mise en place d‘événements, </a:t>
            </a:r>
            <a:endParaRPr lang="fr-FR" dirty="0" smtClean="0"/>
          </a:p>
          <a:p>
            <a:pPr marL="742950" lvl="1" indent="-285750">
              <a:buFontTx/>
              <a:buChar char="-"/>
            </a:pPr>
            <a:r>
              <a:rPr lang="fr-FR" dirty="0" smtClean="0"/>
              <a:t>escorter </a:t>
            </a:r>
            <a:r>
              <a:rPr lang="fr-FR" dirty="0"/>
              <a:t>des invités, la prise de congé des invités</a:t>
            </a:r>
            <a:r>
              <a:rPr lang="fr-FR" dirty="0" smtClean="0"/>
              <a:t>,</a:t>
            </a:r>
          </a:p>
          <a:p>
            <a:pPr marL="742950" lvl="1" indent="-285750">
              <a:buFontTx/>
              <a:buChar char="-"/>
            </a:pPr>
            <a:r>
              <a:rPr lang="fr-FR" dirty="0" smtClean="0"/>
              <a:t>y </a:t>
            </a:r>
            <a:r>
              <a:rPr lang="fr-FR" dirty="0"/>
              <a:t>compris la distribution de « </a:t>
            </a:r>
            <a:r>
              <a:rPr lang="fr-FR" dirty="0" err="1"/>
              <a:t>Give-away</a:t>
            </a:r>
            <a:r>
              <a:rPr lang="fr-FR" dirty="0"/>
              <a:t> </a:t>
            </a:r>
            <a:r>
              <a:rPr lang="fr-FR" dirty="0" smtClean="0"/>
              <a:t>».</a:t>
            </a:r>
          </a:p>
        </p:txBody>
      </p:sp>
      <p:pic>
        <p:nvPicPr>
          <p:cNvPr id="2050" name="Picture 2" descr="http://www.roy-shaw.uk/media/images/user-images/40284/scaled/248x186-KadyShawRecep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7423" y="4634963"/>
            <a:ext cx="236220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roy-shaw.uk/media/images/user-images/40284/scaled/248x186-38875564_1990621127626215_723234443531124736_n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7303" y="4615015"/>
            <a:ext cx="236220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roy-shaw.uk/media/images/user-images/40284/b877428a-e552-4eff-81d1-6915ba8994b2.jpg"/>
          <p:cNvPicPr>
            <a:picLocks noChangeAspect="1" noChangeArrowheads="1"/>
          </p:cNvPicPr>
          <p:nvPr/>
        </p:nvPicPr>
        <p:blipFill rotWithShape="1">
          <a:blip r:embed="rId10">
            <a:extLst>
              <a:ext uri="{28A0092B-C50C-407E-A947-70E740481C1C}">
                <a14:useLocalDpi xmlns:a14="http://schemas.microsoft.com/office/drawing/2010/main" val="0"/>
              </a:ext>
            </a:extLst>
          </a:blip>
          <a:srcRect l="23500" t="-131" r="17750" b="2"/>
          <a:stretch/>
        </p:blipFill>
        <p:spPr bwMode="auto">
          <a:xfrm>
            <a:off x="4114800" y="1209371"/>
            <a:ext cx="4509861" cy="510423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58158330"/>
      </p:ext>
    </p:extLst>
  </p:cSld>
  <p:clrMapOvr>
    <a:masterClrMapping/>
  </p:clrMapOvr>
  <p:transition spd="slow" advTm="725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par>
                                <p:cTn id="12" presetID="6" presetClass="entr" presetSubtype="16" fill="hold" nodeType="withEffect">
                                  <p:stCondLst>
                                    <p:cond delay="0"/>
                                  </p:stCondLst>
                                  <p:childTnLst>
                                    <p:set>
                                      <p:cBhvr>
                                        <p:cTn id="13" dur="1" fill="hold">
                                          <p:stCondLst>
                                            <p:cond delay="0"/>
                                          </p:stCondLst>
                                        </p:cTn>
                                        <p:tgtEl>
                                          <p:spTgt spid="2054"/>
                                        </p:tgtEl>
                                        <p:attrNameLst>
                                          <p:attrName>style.visibility</p:attrName>
                                        </p:attrNameLst>
                                      </p:cBhvr>
                                      <p:to>
                                        <p:strVal val="visible"/>
                                      </p:to>
                                    </p:set>
                                    <p:animEffect transition="in" filter="circle(in)">
                                      <p:cBhvr>
                                        <p:cTn id="14" dur="2000"/>
                                        <p:tgtEl>
                                          <p:spTgt spid="205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wipe(down)">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wipe(down)">
                                      <p:cBhvr>
                                        <p:cTn id="32" dur="5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down)">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down)">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down)">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wipe(down)">
                                      <p:cBhvr>
                                        <p:cTn id="52" dur="5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wipe(down)">
                                      <p:cBhvr>
                                        <p:cTn id="5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2"/>
                </p:tgtEl>
              </p:cMediaNode>
            </p:audio>
          </p:childTnLst>
        </p:cTn>
      </p:par>
    </p:tnLst>
    <p:bldLst>
      <p:bldP spid="5123" grpId="0" animBg="1"/>
      <p:bldP spid="3" grpId="0" uiExpand="1"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667000" y="6477000"/>
            <a:ext cx="6858000" cy="76200"/>
          </a:xfrm>
          <a:prstGeom prst="rect">
            <a:avLst/>
          </a:prstGeom>
          <a:solidFill>
            <a:srgbClr val="333399"/>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s-ES" altLang="en-US" sz="2400">
              <a:solidFill>
                <a:schemeClr val="folHlink"/>
              </a:solidFill>
            </a:endParaRPr>
          </a:p>
        </p:txBody>
      </p:sp>
      <p:sp>
        <p:nvSpPr>
          <p:cNvPr id="5123" name="Rectangle 3"/>
          <p:cNvSpPr>
            <a:spLocks noChangeArrowheads="1"/>
          </p:cNvSpPr>
          <p:nvPr/>
        </p:nvSpPr>
        <p:spPr bwMode="auto">
          <a:xfrm>
            <a:off x="3884555" y="38100"/>
            <a:ext cx="5628547" cy="943600"/>
          </a:xfrm>
          <a:prstGeom prst="rect">
            <a:avLst/>
          </a:prstGeom>
          <a:solidFill>
            <a:schemeClr val="accent1">
              <a:lumMod val="50000"/>
            </a:schemeClr>
          </a:solidFill>
          <a:ln>
            <a:noFill/>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de-CH" altLang="en-US" sz="3600" dirty="0" smtClean="0">
                <a:solidFill>
                  <a:schemeClr val="bg1"/>
                </a:solidFill>
                <a:latin typeface="Barmeno Regular"/>
              </a:rPr>
              <a:t>Promotion au Mans</a:t>
            </a:r>
            <a:endParaRPr lang="en-GB" altLang="en-US" sz="3600" dirty="0">
              <a:solidFill>
                <a:schemeClr val="accent2"/>
              </a:solidFill>
              <a:latin typeface="Barmeno Regular"/>
            </a:endParaRPr>
          </a:p>
        </p:txBody>
      </p:sp>
      <p:sp>
        <p:nvSpPr>
          <p:cNvPr id="5125" name="Rectangle 7"/>
          <p:cNvSpPr>
            <a:spLocks noChangeArrowheads="1"/>
          </p:cNvSpPr>
          <p:nvPr/>
        </p:nvSpPr>
        <p:spPr bwMode="auto">
          <a:xfrm flipH="1">
            <a:off x="2724150" y="0"/>
            <a:ext cx="57150" cy="6858000"/>
          </a:xfrm>
          <a:prstGeom prst="rect">
            <a:avLst/>
          </a:prstGeom>
          <a:solidFill>
            <a:srgbClr val="CC000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CH" altLang="en-US" sz="3600">
                <a:solidFill>
                  <a:srgbClr val="CC0000"/>
                </a:solidFill>
                <a:latin typeface="Barmeno Regular"/>
              </a:rPr>
              <a:t>    </a:t>
            </a:r>
            <a:endParaRPr lang="en-GB" altLang="en-US" sz="3600">
              <a:solidFill>
                <a:schemeClr val="accent2"/>
              </a:solidFill>
              <a:latin typeface="Barmeno Regular"/>
            </a:endParaRPr>
          </a:p>
        </p:txBody>
      </p:sp>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2781301" y="1"/>
            <a:ext cx="1154460" cy="1019801"/>
          </a:xfrm>
          <a:prstGeom prst="rect">
            <a:avLst/>
          </a:prstGeom>
        </p:spPr>
      </p:pic>
      <p:sp>
        <p:nvSpPr>
          <p:cNvPr id="3" name="TextBox 2"/>
          <p:cNvSpPr txBox="1"/>
          <p:nvPr/>
        </p:nvSpPr>
        <p:spPr>
          <a:xfrm>
            <a:off x="3621024" y="1417320"/>
            <a:ext cx="5892078" cy="1477328"/>
          </a:xfrm>
          <a:prstGeom prst="rect">
            <a:avLst/>
          </a:prstGeom>
          <a:noFill/>
        </p:spPr>
        <p:txBody>
          <a:bodyPr wrap="square" rtlCol="0">
            <a:spAutoFit/>
          </a:bodyPr>
          <a:lstStyle/>
          <a:p>
            <a:r>
              <a:rPr lang="fr-FR" dirty="0" smtClean="0"/>
              <a:t>- On avait choisi de se positionner gratuitement à la sortie piétonne du parking, le jour des courses finales (dimanche) :</a:t>
            </a:r>
          </a:p>
          <a:p>
            <a:r>
              <a:rPr lang="fr-FR" dirty="0" smtClean="0"/>
              <a:t>- La très grande majorité des gens était intéressée pour le ski à </a:t>
            </a:r>
            <a:r>
              <a:rPr lang="fr-FR" dirty="0" err="1" smtClean="0"/>
              <a:t>Nendaz</a:t>
            </a:r>
            <a:r>
              <a:rPr lang="fr-FR" dirty="0" smtClean="0"/>
              <a:t> ou les montagnes en été (&gt;90%), et le stock des brochures était très rapidement vidé.</a:t>
            </a:r>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12218" t="-348" r="6246" b="25148"/>
          <a:stretch/>
        </p:blipFill>
        <p:spPr>
          <a:xfrm>
            <a:off x="5999944" y="2936755"/>
            <a:ext cx="3513158" cy="3324044"/>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16770" t="13334" r="17294" b="19155"/>
          <a:stretch/>
        </p:blipFill>
        <p:spPr>
          <a:xfrm>
            <a:off x="3615483" y="2972579"/>
            <a:ext cx="2422713" cy="3307458"/>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99948218"/>
      </p:ext>
    </p:extLst>
  </p:cSld>
  <p:clrMapOvr>
    <a:masterClrMapping/>
  </p:clrMapOvr>
  <p:transition spd="slow" advTm="616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childTnLst>
                          </p:cTn>
                        </p:par>
                        <p:par>
                          <p:cTn id="17" fill="hold">
                            <p:stCondLst>
                              <p:cond delay="500"/>
                            </p:stCondLst>
                            <p:childTnLst>
                              <p:par>
                                <p:cTn id="18" presetID="6"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par>
                          <p:cTn id="26" fill="hold">
                            <p:stCondLst>
                              <p:cond delay="500"/>
                            </p:stCondLst>
                            <p:childTnLst>
                              <p:par>
                                <p:cTn id="27" presetID="6"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5123" grpId="0" animBg="1"/>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667000" y="6477000"/>
            <a:ext cx="6858000" cy="76200"/>
          </a:xfrm>
          <a:prstGeom prst="rect">
            <a:avLst/>
          </a:prstGeom>
          <a:solidFill>
            <a:srgbClr val="333399"/>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s-ES" altLang="en-US" sz="2400">
              <a:solidFill>
                <a:schemeClr val="folHlink"/>
              </a:solidFill>
            </a:endParaRPr>
          </a:p>
        </p:txBody>
      </p:sp>
      <p:sp>
        <p:nvSpPr>
          <p:cNvPr id="5123" name="Rectangle 3"/>
          <p:cNvSpPr>
            <a:spLocks noChangeArrowheads="1"/>
          </p:cNvSpPr>
          <p:nvPr/>
        </p:nvSpPr>
        <p:spPr bwMode="auto">
          <a:xfrm>
            <a:off x="3884555" y="38100"/>
            <a:ext cx="5628547" cy="943600"/>
          </a:xfrm>
          <a:prstGeom prst="rect">
            <a:avLst/>
          </a:prstGeom>
          <a:solidFill>
            <a:schemeClr val="accent1">
              <a:lumMod val="50000"/>
            </a:schemeClr>
          </a:solidFill>
          <a:ln>
            <a:noFill/>
          </a:ln>
          <a:effectLs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de-CH" altLang="en-US" sz="3600" dirty="0" smtClean="0">
                <a:solidFill>
                  <a:schemeClr val="bg1"/>
                </a:solidFill>
                <a:latin typeface="Barmeno Regular"/>
              </a:rPr>
              <a:t>Remerciements</a:t>
            </a:r>
            <a:endParaRPr lang="en-GB" altLang="en-US" sz="3600" dirty="0">
              <a:solidFill>
                <a:schemeClr val="accent2"/>
              </a:solidFill>
              <a:latin typeface="Barmeno Regular"/>
            </a:endParaRPr>
          </a:p>
        </p:txBody>
      </p:sp>
      <p:sp>
        <p:nvSpPr>
          <p:cNvPr id="5125" name="Rectangle 7"/>
          <p:cNvSpPr>
            <a:spLocks noChangeArrowheads="1"/>
          </p:cNvSpPr>
          <p:nvPr/>
        </p:nvSpPr>
        <p:spPr bwMode="auto">
          <a:xfrm flipH="1">
            <a:off x="2724150" y="0"/>
            <a:ext cx="57150" cy="6858000"/>
          </a:xfrm>
          <a:prstGeom prst="rect">
            <a:avLst/>
          </a:prstGeom>
          <a:solidFill>
            <a:srgbClr val="CC0000"/>
          </a:solidFill>
          <a:ln>
            <a:noFill/>
          </a:ln>
          <a:effectLst/>
          <a:extLst>
            <a:ext uri="{91240B29-F687-4F45-9708-019B960494DF}">
              <a14:hiddenLine xmlns:a14="http://schemas.microsoft.com/office/drawing/2010/main" w="9525">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de-CH" altLang="en-US" sz="3600">
                <a:solidFill>
                  <a:srgbClr val="CC0000"/>
                </a:solidFill>
                <a:latin typeface="Barmeno Regular"/>
              </a:rPr>
              <a:t>    </a:t>
            </a:r>
            <a:endParaRPr lang="en-GB" altLang="en-US" sz="3600">
              <a:solidFill>
                <a:schemeClr val="accent2"/>
              </a:solidFill>
              <a:latin typeface="Barmeno Regular"/>
            </a:endParaRPr>
          </a:p>
        </p:txBody>
      </p:sp>
      <p:pic>
        <p:nvPicPr>
          <p:cNvPr id="16" name="Picture 15"/>
          <p:cNvPicPr/>
          <p:nvPr/>
        </p:nvPicPr>
        <p:blipFill>
          <a:blip r:embed="rId6" cstate="print">
            <a:extLst>
              <a:ext uri="{28A0092B-C50C-407E-A947-70E740481C1C}">
                <a14:useLocalDpi xmlns:a14="http://schemas.microsoft.com/office/drawing/2010/main" val="0"/>
              </a:ext>
            </a:extLst>
          </a:blip>
          <a:stretch>
            <a:fillRect/>
          </a:stretch>
        </p:blipFill>
        <p:spPr>
          <a:xfrm>
            <a:off x="2781301" y="1"/>
            <a:ext cx="1154460" cy="1019801"/>
          </a:xfrm>
          <a:prstGeom prst="rect">
            <a:avLst/>
          </a:prstGeom>
        </p:spPr>
      </p:pic>
      <p:sp>
        <p:nvSpPr>
          <p:cNvPr id="2" name="TextBox 1"/>
          <p:cNvSpPr txBox="1"/>
          <p:nvPr/>
        </p:nvSpPr>
        <p:spPr>
          <a:xfrm>
            <a:off x="3221038" y="1628801"/>
            <a:ext cx="6882332" cy="4678204"/>
          </a:xfrm>
          <a:prstGeom prst="rect">
            <a:avLst/>
          </a:prstGeom>
          <a:noFill/>
        </p:spPr>
        <p:txBody>
          <a:bodyPr wrap="square" rtlCol="0">
            <a:spAutoFit/>
          </a:bodyPr>
          <a:lstStyle/>
          <a:p>
            <a:r>
              <a:rPr lang="en-GB" sz="3200" dirty="0" smtClean="0"/>
              <a:t>Questions</a:t>
            </a:r>
            <a:r>
              <a:rPr lang="en-GB" sz="3200" dirty="0"/>
              <a:t>?</a:t>
            </a:r>
          </a:p>
          <a:p>
            <a:endParaRPr lang="en-GB" sz="3200" dirty="0"/>
          </a:p>
          <a:p>
            <a:r>
              <a:rPr lang="en-GB" sz="3200" dirty="0"/>
              <a:t>079 240 2330 </a:t>
            </a:r>
            <a:r>
              <a:rPr lang="en-GB" sz="3200" dirty="0" smtClean="0"/>
              <a:t/>
            </a:r>
            <a:br>
              <a:rPr lang="en-GB" sz="3200" dirty="0" smtClean="0"/>
            </a:br>
            <a:r>
              <a:rPr lang="en-GB" sz="3200" dirty="0" smtClean="0">
                <a:hlinkClick r:id="rId7"/>
              </a:rPr>
              <a:t>Jim.Shaw@Swissmail.com</a:t>
            </a:r>
            <a:endParaRPr lang="en-GB" sz="3200" dirty="0"/>
          </a:p>
          <a:p>
            <a:r>
              <a:rPr lang="en-GB" sz="3200" dirty="0">
                <a:hlinkClick r:id="rId8"/>
              </a:rPr>
              <a:t>Info@Roy-Shaw.com</a:t>
            </a:r>
            <a:r>
              <a:rPr lang="en-GB" sz="3200" dirty="0"/>
              <a:t> </a:t>
            </a:r>
            <a:endParaRPr lang="en-GB" sz="3200" dirty="0" smtClean="0"/>
          </a:p>
          <a:p>
            <a:endParaRPr lang="en-GB" sz="3200" dirty="0"/>
          </a:p>
          <a:p>
            <a:r>
              <a:rPr lang="en-GB" altLang="en-US" sz="4000" dirty="0">
                <a:hlinkClick r:id="rId9" action="ppaction://hlinksldjump"/>
              </a:rPr>
              <a:t>Roy Shaw</a:t>
            </a:r>
            <a:r>
              <a:rPr lang="en-GB" altLang="en-US" sz="4400" dirty="0">
                <a:hlinkClick r:id="rId9" action="ppaction://hlinksldjump"/>
              </a:rPr>
              <a:t>, </a:t>
            </a:r>
            <a:r>
              <a:rPr lang="en-GB" altLang="en-US" sz="3000" dirty="0">
                <a:hlinkClick r:id="rId9" action="ppaction://hlinksldjump"/>
              </a:rPr>
              <a:t>[click </a:t>
            </a:r>
            <a:r>
              <a:rPr lang="en-GB" altLang="en-US" sz="3000" dirty="0" err="1" smtClean="0">
                <a:hlinkClick r:id="rId9" action="ppaction://hlinksldjump"/>
              </a:rPr>
              <a:t>ici</a:t>
            </a:r>
            <a:r>
              <a:rPr lang="en-GB" altLang="en-US" sz="3000" dirty="0" smtClean="0">
                <a:hlinkClick r:id="rId9" action="ppaction://hlinksldjump"/>
              </a:rPr>
              <a:t> pour plus </a:t>
            </a:r>
            <a:r>
              <a:rPr lang="en-GB" altLang="en-US" sz="3000" dirty="0" err="1" smtClean="0">
                <a:hlinkClick r:id="rId9" action="ppaction://hlinksldjump"/>
              </a:rPr>
              <a:t>d’info</a:t>
            </a:r>
            <a:r>
              <a:rPr lang="en-GB" altLang="en-US" sz="3000" dirty="0" smtClean="0">
                <a:hlinkClick r:id="rId9" action="ppaction://hlinksldjump"/>
              </a:rPr>
              <a:t>]</a:t>
            </a:r>
            <a:endParaRPr lang="en-GB" altLang="en-US" sz="3000" dirty="0"/>
          </a:p>
          <a:p>
            <a:r>
              <a:rPr lang="en-GB" altLang="en-US" sz="3000" dirty="0" smtClean="0">
                <a:hlinkClick r:id="rId10"/>
              </a:rPr>
              <a:t>[click </a:t>
            </a:r>
            <a:r>
              <a:rPr lang="en-GB" altLang="en-US" sz="3000" dirty="0" err="1" smtClean="0">
                <a:hlinkClick r:id="rId10"/>
              </a:rPr>
              <a:t>ici</a:t>
            </a:r>
            <a:r>
              <a:rPr lang="en-GB" altLang="en-US" sz="3000" dirty="0" smtClean="0">
                <a:hlinkClick r:id="rId10"/>
              </a:rPr>
              <a:t> pour le site web </a:t>
            </a:r>
            <a:r>
              <a:rPr lang="en-GB" altLang="en-US" sz="3200" dirty="0" smtClean="0">
                <a:hlinkClick r:id="rId10"/>
              </a:rPr>
              <a:t>Roy.Shaw.ch</a:t>
            </a:r>
            <a:r>
              <a:rPr lang="en-GB" altLang="en-US" sz="3000" dirty="0" smtClean="0">
                <a:hlinkClick r:id="rId10"/>
              </a:rPr>
              <a:t>]</a:t>
            </a:r>
            <a:endParaRPr lang="en-GB" altLang="en-US" sz="3000" dirty="0" smtClean="0"/>
          </a:p>
          <a:p>
            <a:r>
              <a:rPr lang="en-GB" altLang="en-US" sz="3000" dirty="0" smtClean="0">
                <a:hlinkClick r:id="" action="ppaction://hlinkshowjump?jump=endshow"/>
              </a:rPr>
              <a:t>[click </a:t>
            </a:r>
            <a:r>
              <a:rPr lang="en-GB" altLang="en-US" sz="3000" dirty="0" err="1" smtClean="0">
                <a:hlinkClick r:id="" action="ppaction://hlinkshowjump?jump=endshow"/>
              </a:rPr>
              <a:t>ici</a:t>
            </a:r>
            <a:r>
              <a:rPr lang="en-GB" altLang="en-US" sz="3000" dirty="0" smtClean="0">
                <a:hlinkClick r:id="" action="ppaction://hlinkshowjump?jump=endshow"/>
              </a:rPr>
              <a:t> </a:t>
            </a:r>
            <a:r>
              <a:rPr lang="en-GB" altLang="en-US" sz="3000" dirty="0" err="1" smtClean="0">
                <a:hlinkClick r:id="" action="ppaction://hlinkshowjump?jump=endshow"/>
              </a:rPr>
              <a:t>ou</a:t>
            </a:r>
            <a:r>
              <a:rPr lang="en-GB" altLang="en-US" sz="3000" dirty="0" smtClean="0">
                <a:hlinkClick r:id="" action="ppaction://hlinkshowjump?jump=endshow"/>
              </a:rPr>
              <a:t> “Esc”, </a:t>
            </a:r>
            <a:r>
              <a:rPr lang="en-GB" altLang="en-US" sz="3000" dirty="0" err="1" smtClean="0">
                <a:hlinkClick r:id="" action="ppaction://hlinkshowjump?jump=endshow"/>
              </a:rPr>
              <a:t>sortir</a:t>
            </a:r>
            <a:r>
              <a:rPr lang="en-GB" altLang="en-US" sz="3000" dirty="0" smtClean="0">
                <a:hlinkClick r:id="" action="ppaction://hlinkshowjump?jump=endshow"/>
              </a:rPr>
              <a:t> de la </a:t>
            </a:r>
            <a:r>
              <a:rPr lang="en-GB" altLang="en-US" sz="3000" dirty="0" err="1" smtClean="0">
                <a:hlinkClick r:id="" action="ppaction://hlinkshowjump?jump=endshow"/>
              </a:rPr>
              <a:t>présentation</a:t>
            </a:r>
            <a:r>
              <a:rPr lang="en-GB" altLang="en-US" sz="3000" dirty="0" smtClean="0">
                <a:hlinkClick r:id="" action="ppaction://hlinkshowjump?jump=endshow"/>
              </a:rPr>
              <a:t>]</a:t>
            </a:r>
            <a:endParaRPr lang="en-US" altLang="en-US" sz="3000"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04610530"/>
      </p:ext>
    </p:extLst>
  </p:cSld>
  <p:clrMapOvr>
    <a:masterClrMapping/>
  </p:clrMapOvr>
  <p:transition spd="slow" advTm="122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barn(inVertical)">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barn(inVertical)">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barn(inVertical)">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barn(inVertical)">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barn(inVertical)">
                                      <p:cBhvr>
                                        <p:cTn id="36" dur="500"/>
                                        <p:tgtEl>
                                          <p:spTgt spid="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barn(inVertical)">
                                      <p:cBhvr>
                                        <p:cTn id="4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5123" grpId="0" animBg="1"/>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3.5|9.5"/>
</p:tagLst>
</file>

<file path=ppt/tags/tag2.xml><?xml version="1.0" encoding="utf-8"?>
<p:tagLst xmlns:a="http://schemas.openxmlformats.org/drawingml/2006/main" xmlns:r="http://schemas.openxmlformats.org/officeDocument/2006/relationships" xmlns:p="http://schemas.openxmlformats.org/presentationml/2006/main">
  <p:tag name="TIMING" val="|0.6|6|6.7|2.1|3.3|2.8|6.3"/>
</p:tagLst>
</file>

<file path=ppt/tags/tag3.xml><?xml version="1.0" encoding="utf-8"?>
<p:tagLst xmlns:a="http://schemas.openxmlformats.org/drawingml/2006/main" xmlns:r="http://schemas.openxmlformats.org/officeDocument/2006/relationships" xmlns:p="http://schemas.openxmlformats.org/presentationml/2006/main">
  <p:tag name="TIMING" val="|2.6|5.4"/>
</p:tagLst>
</file>

<file path=ppt/tags/tag4.xml><?xml version="1.0" encoding="utf-8"?>
<p:tagLst xmlns:a="http://schemas.openxmlformats.org/drawingml/2006/main" xmlns:r="http://schemas.openxmlformats.org/officeDocument/2006/relationships" xmlns:p="http://schemas.openxmlformats.org/presentationml/2006/main">
  <p:tag name="TIMING" val="|5.5|6.5|3.8|3.4|3.4|3.7|3.9"/>
</p:tagLst>
</file>

<file path=ppt/tags/tag5.xml><?xml version="1.0" encoding="utf-8"?>
<p:tagLst xmlns:a="http://schemas.openxmlformats.org/drawingml/2006/main" xmlns:r="http://schemas.openxmlformats.org/officeDocument/2006/relationships" xmlns:p="http://schemas.openxmlformats.org/presentationml/2006/main">
  <p:tag name="TIMING" val="|11|3.9|14.8|3.7|4|7.1|6.8|5.4|0.4|15"/>
</p:tagLst>
</file>

<file path=ppt/tags/tag6.xml><?xml version="1.0" encoding="utf-8"?>
<p:tagLst xmlns:a="http://schemas.openxmlformats.org/drawingml/2006/main" xmlns:r="http://schemas.openxmlformats.org/officeDocument/2006/relationships" xmlns:p="http://schemas.openxmlformats.org/presentationml/2006/main">
  <p:tag name="TIMING" val="|7.5|6.9|7.4|5.4|8.5|17.9"/>
</p:tagLst>
</file>

<file path=ppt/tags/tag7.xml><?xml version="1.0" encoding="utf-8"?>
<p:tagLst xmlns:a="http://schemas.openxmlformats.org/drawingml/2006/main" xmlns:r="http://schemas.openxmlformats.org/officeDocument/2006/relationships" xmlns:p="http://schemas.openxmlformats.org/presentationml/2006/main">
  <p:tag name="TIMING" val="|2.9|12.8|14.9|12|3.8|4.7|7.1|5.8"/>
</p:tagLst>
</file>

<file path=ppt/tags/tag8.xml><?xml version="1.0" encoding="utf-8"?>
<p:tagLst xmlns:a="http://schemas.openxmlformats.org/drawingml/2006/main" xmlns:r="http://schemas.openxmlformats.org/officeDocument/2006/relationships" xmlns:p="http://schemas.openxmlformats.org/presentationml/2006/main">
  <p:tag name="TIMING" val="|16.5|2.5|9.9"/>
</p:tagLst>
</file>

<file path=ppt/tags/tag9.xml><?xml version="1.0" encoding="utf-8"?>
<p:tagLst xmlns:a="http://schemas.openxmlformats.org/drawingml/2006/main" xmlns:r="http://schemas.openxmlformats.org/officeDocument/2006/relationships" xmlns:p="http://schemas.openxmlformats.org/presentationml/2006/main">
  <p:tag name="TIMING" val="|3.2|11.8|11.5|6|6.4|12.5|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823</Words>
  <Application>Microsoft Office PowerPoint</Application>
  <PresentationFormat>Widescreen</PresentationFormat>
  <Paragraphs>87</Paragraphs>
  <Slides>9</Slides>
  <Notes>9</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Calibri Light</vt:lpstr>
      <vt:lpstr>Calibri</vt:lpstr>
      <vt:lpstr>Barmeno Regular</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44</cp:revision>
  <cp:lastPrinted>2019-01-20T16:04:19Z</cp:lastPrinted>
  <dcterms:created xsi:type="dcterms:W3CDTF">2019-01-17T23:06:14Z</dcterms:created>
  <dcterms:modified xsi:type="dcterms:W3CDTF">2019-01-21T08:50:23Z</dcterms:modified>
</cp:coreProperties>
</file>